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89" r:id="rId2"/>
    <p:sldId id="291" r:id="rId3"/>
    <p:sldId id="292" r:id="rId4"/>
    <p:sldId id="286" r:id="rId5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B15BB"/>
    <a:srgbClr val="2DC8FF"/>
    <a:srgbClr val="00A1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3043" autoAdjust="0"/>
  </p:normalViewPr>
  <p:slideViewPr>
    <p:cSldViewPr snapToGrid="0">
      <p:cViewPr>
        <p:scale>
          <a:sx n="65" d="100"/>
          <a:sy n="65" d="100"/>
        </p:scale>
        <p:origin x="-2316" y="-2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97D18F-D77D-4E56-BDA0-C66C53F4E547}" type="datetimeFigureOut">
              <a:rPr lang="de-DE" smtClean="0"/>
              <a:t>04.07.2019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08C19E-AF2A-4321-9C2D-C2B9263CEF7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5801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08C19E-AF2A-4321-9C2D-C2B9263CEF76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40681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Wingdings" panose="05000000000000000000" pitchFamily="2" charset="2"/>
              <a:buChar char="à"/>
            </a:pPr>
            <a:endParaRPr lang="de-DE" sz="1100" dirty="0" smtClean="0">
              <a:sym typeface="Wingdings" panose="05000000000000000000" pitchFamily="2" charset="2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08C19E-AF2A-4321-9C2D-C2B9263CEF76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68297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Wingdings" panose="05000000000000000000" pitchFamily="2" charset="2"/>
              <a:buChar char="à"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08C19E-AF2A-4321-9C2D-C2B9263CEF76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6838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08C19E-AF2A-4321-9C2D-C2B9263CEF76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63061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B8BF7DE-F5B3-4B57-BA0A-8175EBB423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A9637CEC-00BD-4534-A46F-027B784707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20EA3CB-DBB7-477C-BA01-29BA085CA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90503-92A7-4F05-B514-C9402C123719}" type="datetimeFigureOut">
              <a:rPr lang="en-IN" smtClean="0"/>
              <a:t>04-07-2019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CA8AEC5-F40E-49AB-A584-9F46B25E0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0B0A4A0-DCAF-4EC0-B6E5-EAEB25B4D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FA038-3365-4B97-9A66-B255FBC05A9E}" type="slidenum">
              <a:rPr lang="en-IN" smtClean="0"/>
              <a:t>‹Nr.›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6812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9D2431C-511A-48A0-AE92-C838F69A3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0E347830-ED37-4C31-84C4-D072A4CC7E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368C7C9-2A11-471D-8526-17E2CCC7F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90503-92A7-4F05-B514-C9402C123719}" type="datetimeFigureOut">
              <a:rPr lang="en-IN" smtClean="0"/>
              <a:t>04-07-2019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C849186-D23C-4D54-8378-78F12DD40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0D9E073-14BF-4364-BD7F-34106A369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FA038-3365-4B97-9A66-B255FBC05A9E}" type="slidenum">
              <a:rPr lang="en-IN" smtClean="0"/>
              <a:t>‹Nr.›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63279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90EA3F1C-AD85-4414-A422-3E02D52F91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CCB20884-0CDE-47BF-8830-95AB11F82D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26C26F7-B543-4664-AF53-747770C55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90503-92A7-4F05-B514-C9402C123719}" type="datetimeFigureOut">
              <a:rPr lang="en-IN" smtClean="0"/>
              <a:t>04-07-2019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CEC8CB4-F2CF-4445-820D-AAE4DDB82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92260B9-E126-44E8-ADC7-BBD466ABE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FA038-3365-4B97-9A66-B255FBC05A9E}" type="slidenum">
              <a:rPr lang="en-IN" smtClean="0"/>
              <a:t>‹Nr.›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24773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B808E49-3B3B-4181-9B7B-7F9A8F1EB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321DF69-A5C8-4D74-9DB3-29701A24D3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77D185B-B220-41E9-91FF-E94E13FB6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90503-92A7-4F05-B514-C9402C123719}" type="datetimeFigureOut">
              <a:rPr lang="en-IN" smtClean="0"/>
              <a:t>04-07-2019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B74E5AA-BD87-461A-98CF-92F440287C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3643EE9-B7A8-4727-8DD2-C18B5FFB1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FA038-3365-4B97-9A66-B255FBC05A9E}" type="slidenum">
              <a:rPr lang="en-IN" smtClean="0"/>
              <a:t>‹Nr.›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09672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CD8AE1A-954E-431F-B8E3-BC20D9B01A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BA218D2-81B5-47D7-89EA-C3F0D8F58A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4D80BD7-0FAA-40A1-AB4D-E4B860B3CF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90503-92A7-4F05-B514-C9402C123719}" type="datetimeFigureOut">
              <a:rPr lang="en-IN" smtClean="0"/>
              <a:t>04-07-2019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C0F8F2A-09EC-4882-8CD4-B477804DC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C945EAB-D1F4-4BA9-A451-ED14B2A15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FA038-3365-4B97-9A66-B255FBC05A9E}" type="slidenum">
              <a:rPr lang="en-IN" smtClean="0"/>
              <a:t>‹Nr.›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87018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DAB8C36-FB0C-4F15-9FFD-E842869733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89D9B97-5455-4681-BF6E-D9068CAA81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7076401-C306-4C7B-9993-8308DD4CCA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1B10ED2-0C56-4DA2-9DB7-77A12640F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90503-92A7-4F05-B514-C9402C123719}" type="datetimeFigureOut">
              <a:rPr lang="en-IN" smtClean="0"/>
              <a:t>04-07-2019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876ED55-9420-4F3F-95FD-04EAAFC73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9FD689C-1A77-4772-AF14-D40583BFC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FA038-3365-4B97-9A66-B255FBC05A9E}" type="slidenum">
              <a:rPr lang="en-IN" smtClean="0"/>
              <a:t>‹Nr.›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30223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0966956-7E81-4049-8A7E-7EEC8E480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6FB8755-395E-4C43-8074-02D4FF8676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60890FD7-0ADF-43F2-B5E7-39805D80BA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2595B14B-B9CB-4B37-B777-ED70A978B9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BCBD979D-57C0-43F1-A3A0-6C22924C66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52258690-61BD-4D5C-B954-8CD2E7D4E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90503-92A7-4F05-B514-C9402C123719}" type="datetimeFigureOut">
              <a:rPr lang="en-IN" smtClean="0"/>
              <a:t>04-07-2019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7B357B86-DB0C-4865-9EC8-3568C5C35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B70C7131-E0E2-4E3D-AEE5-E354E383F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FA038-3365-4B97-9A66-B255FBC05A9E}" type="slidenum">
              <a:rPr lang="en-IN" smtClean="0"/>
              <a:t>‹Nr.›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47487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1030306-399A-45AE-B84F-4493ECE2A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ED437DB5-25C1-44C2-AE50-A6D7C187A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90503-92A7-4F05-B514-C9402C123719}" type="datetimeFigureOut">
              <a:rPr lang="en-IN" smtClean="0"/>
              <a:t>04-07-2019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212B68EA-7906-4052-9889-5876EF63E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44C966B1-BC69-462B-9F9A-A4D41C86A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FA038-3365-4B97-9A66-B255FBC05A9E}" type="slidenum">
              <a:rPr lang="en-IN" smtClean="0"/>
              <a:t>‹Nr.›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7433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CF2EDB4B-F368-450F-91EA-93160D6C6A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90503-92A7-4F05-B514-C9402C123719}" type="datetimeFigureOut">
              <a:rPr lang="en-IN" smtClean="0"/>
              <a:t>04-07-2019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6858C89C-DCA9-491F-A0F0-9C62F1F8E3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DCC1525-E845-4548-B3E0-922ECF9EF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FA038-3365-4B97-9A66-B255FBC05A9E}" type="slidenum">
              <a:rPr lang="en-IN" smtClean="0"/>
              <a:t>‹Nr.›</a:t>
            </a:fld>
            <a:endParaRPr lang="en-IN"/>
          </a:p>
        </p:txBody>
      </p:sp>
      <p:pic>
        <p:nvPicPr>
          <p:cNvPr id="5" name="Grafik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94" y="-74853"/>
            <a:ext cx="3607364" cy="1145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5383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EAE103A-44AE-4621-B84E-543B27D362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9984892-7962-4426-A9D8-E2FA5FFD6F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7C25E643-9C89-4AEE-8DE4-9FCC0714FD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B7C7F98-95F9-48ED-9D6D-3637CA6369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90503-92A7-4F05-B514-C9402C123719}" type="datetimeFigureOut">
              <a:rPr lang="en-IN" smtClean="0"/>
              <a:t>04-07-2019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96943FB-2AB9-41DD-9652-06AA27635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8428FFF-E21C-448F-B558-15EFBAB72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FA038-3365-4B97-9A66-B255FBC05A9E}" type="slidenum">
              <a:rPr lang="en-IN" smtClean="0"/>
              <a:t>‹Nr.›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5831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7EBFF04-3EE5-48F1-95EE-615B0A6423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C3D3D5C2-52CD-418E-B663-401DE0D6B4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4F37D46C-80D8-49B1-804D-99A93A69BD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A8AAB28-AF87-436D-BD3C-AA6AE03070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90503-92A7-4F05-B514-C9402C123719}" type="datetimeFigureOut">
              <a:rPr lang="en-IN" smtClean="0"/>
              <a:t>04-07-2019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5E35196-1F98-4C84-A880-E55C304C4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F9CD830-A75A-4C2A-A2F9-F9FA75B65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FA038-3365-4B97-9A66-B255FBC05A9E}" type="slidenum">
              <a:rPr lang="en-IN" smtClean="0"/>
              <a:t>‹Nr.›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32064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4885A362-0501-4BB9-A677-3AF0134179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B146E4A-C47E-43EA-86C6-AC3B4C9D85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87A3150-7452-432E-BE24-987B87E274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E90503-92A7-4F05-B514-C9402C123719}" type="datetimeFigureOut">
              <a:rPr lang="en-IN" smtClean="0"/>
              <a:t>04-07-2019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C7F5927-D3B2-4392-A1DE-C50156B145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1587BF2-CFF6-4BF8-B8EC-F27761E422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0FA038-3365-4B97-9A66-B255FBC05A9E}" type="slidenum">
              <a:rPr lang="en-IN" smtClean="0"/>
              <a:t>‹Nr.›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77263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 txBox="1">
            <a:spLocks/>
          </p:cNvSpPr>
          <p:nvPr/>
        </p:nvSpPr>
        <p:spPr>
          <a:xfrm>
            <a:off x="0" y="1509493"/>
            <a:ext cx="12192000" cy="4165600"/>
          </a:xfrm>
          <a:prstGeom prst="rect">
            <a:avLst/>
          </a:prstGeom>
        </p:spPr>
        <p:txBody>
          <a:bodyPr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de-DE" sz="3700" b="1" dirty="0">
              <a:solidFill>
                <a:srgbClr val="002060"/>
              </a:solidFill>
              <a:latin typeface="+mn-lt"/>
            </a:endParaRPr>
          </a:p>
          <a:p>
            <a:pPr algn="ctr"/>
            <a:r>
              <a:rPr lang="de-DE" sz="5900" u="sng" dirty="0">
                <a:solidFill>
                  <a:srgbClr val="002060"/>
                </a:solidFill>
                <a:latin typeface="+mn-lt"/>
              </a:rPr>
              <a:t>Die Evaluierung </a:t>
            </a:r>
            <a:r>
              <a:rPr lang="de-DE" sz="5900" u="sng" dirty="0" smtClean="0">
                <a:solidFill>
                  <a:srgbClr val="002060"/>
                </a:solidFill>
                <a:latin typeface="+mn-lt"/>
              </a:rPr>
              <a:t>der DS-GVO</a:t>
            </a:r>
          </a:p>
          <a:p>
            <a:pPr algn="ctr"/>
            <a:r>
              <a:rPr lang="de-DE" sz="5900" u="sng" dirty="0" smtClean="0">
                <a:solidFill>
                  <a:srgbClr val="002060"/>
                </a:solidFill>
                <a:latin typeface="+mn-lt"/>
              </a:rPr>
              <a:t> </a:t>
            </a:r>
          </a:p>
          <a:p>
            <a:pPr algn="ctr"/>
            <a:r>
              <a:rPr lang="de-DE" sz="5900" u="sng" dirty="0" smtClean="0">
                <a:solidFill>
                  <a:srgbClr val="002060"/>
                </a:solidFill>
                <a:latin typeface="+mn-lt"/>
              </a:rPr>
              <a:t>durch die deutschen </a:t>
            </a:r>
            <a:r>
              <a:rPr lang="de-DE" sz="5900" u="sng" dirty="0">
                <a:solidFill>
                  <a:srgbClr val="002060"/>
                </a:solidFill>
                <a:latin typeface="+mn-lt"/>
              </a:rPr>
              <a:t>Datenschutzaufsichtsbehörden</a:t>
            </a:r>
          </a:p>
          <a:p>
            <a:pPr algn="ctr"/>
            <a:r>
              <a:rPr lang="de-DE" sz="32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 </a:t>
            </a:r>
            <a:br>
              <a:rPr lang="de-DE" sz="32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</a:br>
            <a:r>
              <a:rPr lang="de-DE" sz="3200" dirty="0">
                <a:latin typeface="+mn-lt"/>
              </a:rPr>
              <a:t/>
            </a:r>
            <a:br>
              <a:rPr lang="de-DE" sz="3200" dirty="0">
                <a:latin typeface="+mn-lt"/>
              </a:rPr>
            </a:br>
            <a:endParaRPr lang="de-DE" sz="3200" dirty="0">
              <a:latin typeface="+mn-lt"/>
            </a:endParaRPr>
          </a:p>
          <a:p>
            <a:pPr algn="ctr"/>
            <a:endParaRPr lang="de-DE" sz="3100" dirty="0">
              <a:latin typeface="+mn-lt"/>
            </a:endParaRPr>
          </a:p>
          <a:p>
            <a:pPr algn="ctr"/>
            <a:r>
              <a:rPr lang="de-DE" sz="2700" dirty="0">
                <a:solidFill>
                  <a:srgbClr val="0070C0"/>
                </a:solidFill>
                <a:latin typeface="+mn-lt"/>
              </a:rPr>
              <a:t>28. Juni 2019</a:t>
            </a:r>
          </a:p>
          <a:p>
            <a:pPr algn="ctr"/>
            <a:endParaRPr lang="de-DE" sz="2700" dirty="0">
              <a:solidFill>
                <a:srgbClr val="0070C0"/>
              </a:solidFill>
              <a:latin typeface="+mn-lt"/>
            </a:endParaRPr>
          </a:p>
          <a:p>
            <a:pPr algn="ctr"/>
            <a:endParaRPr lang="de-DE" sz="2700" dirty="0">
              <a:solidFill>
                <a:srgbClr val="0070C0"/>
              </a:solidFill>
              <a:latin typeface="+mn-lt"/>
            </a:endParaRPr>
          </a:p>
          <a:p>
            <a:pPr algn="ctr"/>
            <a:r>
              <a:rPr lang="de-DE" sz="2700" dirty="0">
                <a:solidFill>
                  <a:srgbClr val="0070C0"/>
                </a:solidFill>
                <a:latin typeface="+mn-lt"/>
              </a:rPr>
              <a:t>Isabel Jana Groß LL.M</a:t>
            </a:r>
          </a:p>
          <a:p>
            <a:pPr algn="ctr"/>
            <a:endParaRPr lang="de-DE" sz="2700" dirty="0">
              <a:solidFill>
                <a:srgbClr val="0070C0"/>
              </a:solidFill>
              <a:latin typeface="+mn-lt"/>
            </a:endParaRPr>
          </a:p>
          <a:p>
            <a:pPr algn="ctr"/>
            <a:r>
              <a:rPr lang="de-DE" sz="2200" dirty="0">
                <a:solidFill>
                  <a:srgbClr val="0070C0"/>
                </a:solidFill>
                <a:latin typeface="+mn-lt"/>
              </a:rPr>
              <a:t>Persönliche Referentin des Landesbeauftragten für den </a:t>
            </a:r>
          </a:p>
          <a:p>
            <a:pPr algn="ctr"/>
            <a:r>
              <a:rPr lang="de-DE" sz="2200" dirty="0">
                <a:solidFill>
                  <a:srgbClr val="0070C0"/>
                </a:solidFill>
                <a:latin typeface="+mn-lt"/>
              </a:rPr>
              <a:t>Datenschutz und die Informationsfreiheit Baden-Württemberg</a:t>
            </a:r>
          </a:p>
          <a:p>
            <a:pPr algn="ctr"/>
            <a:endParaRPr lang="de-DE" sz="2900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29470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Ellipse 25"/>
          <p:cNvSpPr/>
          <p:nvPr/>
        </p:nvSpPr>
        <p:spPr>
          <a:xfrm>
            <a:off x="5454104" y="2500227"/>
            <a:ext cx="1784555" cy="170292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Ellipse 10"/>
          <p:cNvSpPr/>
          <p:nvPr/>
        </p:nvSpPr>
        <p:spPr>
          <a:xfrm>
            <a:off x="1974179" y="2493389"/>
            <a:ext cx="1784555" cy="170292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Rechteck 1"/>
          <p:cNvSpPr/>
          <p:nvPr/>
        </p:nvSpPr>
        <p:spPr>
          <a:xfrm>
            <a:off x="3788230" y="237837"/>
            <a:ext cx="451394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de-DE" sz="4000" u="sng" dirty="0">
                <a:solidFill>
                  <a:srgbClr val="002060"/>
                </a:solidFill>
              </a:rPr>
              <a:t>Der Prozess</a:t>
            </a:r>
          </a:p>
        </p:txBody>
      </p:sp>
      <p:sp>
        <p:nvSpPr>
          <p:cNvPr id="3" name="Pfeil: nach rechts 2">
            <a:extLst>
              <a:ext uri="{FF2B5EF4-FFF2-40B4-BE49-F238E27FC236}">
                <a16:creationId xmlns:a16="http://schemas.microsoft.com/office/drawing/2014/main" xmlns="" id="{CE8B4EDA-C3B5-4ECD-B8D8-AECE7D712E9E}"/>
              </a:ext>
            </a:extLst>
          </p:cNvPr>
          <p:cNvSpPr/>
          <p:nvPr/>
        </p:nvSpPr>
        <p:spPr>
          <a:xfrm>
            <a:off x="442452" y="2192594"/>
            <a:ext cx="1406013" cy="2399071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4" name="Pfeil: nach rechts 3">
            <a:extLst>
              <a:ext uri="{FF2B5EF4-FFF2-40B4-BE49-F238E27FC236}">
                <a16:creationId xmlns:a16="http://schemas.microsoft.com/office/drawing/2014/main" xmlns="" id="{12334475-CD20-4400-8D47-E216E7AB318F}"/>
              </a:ext>
            </a:extLst>
          </p:cNvPr>
          <p:cNvSpPr/>
          <p:nvPr/>
        </p:nvSpPr>
        <p:spPr>
          <a:xfrm>
            <a:off x="3918155" y="2187682"/>
            <a:ext cx="1406013" cy="2399071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Pfeil: nach rechts 4">
            <a:extLst>
              <a:ext uri="{FF2B5EF4-FFF2-40B4-BE49-F238E27FC236}">
                <a16:creationId xmlns:a16="http://schemas.microsoft.com/office/drawing/2014/main" xmlns="" id="{70D4ED6D-CEBB-4D60-98CD-E99A5378DEB4}"/>
              </a:ext>
            </a:extLst>
          </p:cNvPr>
          <p:cNvSpPr/>
          <p:nvPr/>
        </p:nvSpPr>
        <p:spPr>
          <a:xfrm>
            <a:off x="7457783" y="2187681"/>
            <a:ext cx="1406013" cy="2399071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Pfeil: nach rechts 7">
            <a:extLst>
              <a:ext uri="{FF2B5EF4-FFF2-40B4-BE49-F238E27FC236}">
                <a16:creationId xmlns:a16="http://schemas.microsoft.com/office/drawing/2014/main" xmlns="" id="{D8AE1B53-5DA6-4954-AE82-33E8D1691221}"/>
              </a:ext>
            </a:extLst>
          </p:cNvPr>
          <p:cNvSpPr/>
          <p:nvPr/>
        </p:nvSpPr>
        <p:spPr>
          <a:xfrm>
            <a:off x="255639" y="5063613"/>
            <a:ext cx="11679045" cy="530942"/>
          </a:xfrm>
          <a:prstGeom prst="rightArrow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" name="Grafik 9" descr="EU">
            <a:extLst>
              <a:ext uri="{FF2B5EF4-FFF2-40B4-BE49-F238E27FC236}">
                <a16:creationId xmlns:a16="http://schemas.microsoft.com/office/drawing/2014/main" xmlns="" id="{E88D0013-9F72-4D80-9160-1338DDAA05F7}"/>
              </a:ext>
            </a:extLst>
          </p:cNvPr>
          <p:cNvPicPr>
            <a:picLocks noGrp="1" noChangeAspect="1"/>
          </p:cNvPicPr>
          <p:nvPr isPhoto="1"/>
        </p:nvPicPr>
        <p:blipFill>
          <a:blip r:embed="rId3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3965" y="2708006"/>
            <a:ext cx="1910531" cy="1273687"/>
          </a:xfrm>
          <a:prstGeom prst="rect">
            <a:avLst/>
          </a:prstGeom>
        </p:spPr>
      </p:pic>
      <p:sp>
        <p:nvSpPr>
          <p:cNvPr id="13" name="Gleichschenkliges Dreieck 12">
            <a:extLst>
              <a:ext uri="{FF2B5EF4-FFF2-40B4-BE49-F238E27FC236}">
                <a16:creationId xmlns:a16="http://schemas.microsoft.com/office/drawing/2014/main" xmlns="" id="{BC2CAF2C-E29B-4737-B899-3B66A3C6E812}"/>
              </a:ext>
            </a:extLst>
          </p:cNvPr>
          <p:cNvSpPr/>
          <p:nvPr/>
        </p:nvSpPr>
        <p:spPr>
          <a:xfrm>
            <a:off x="8837680" y="2049245"/>
            <a:ext cx="2123767" cy="707922"/>
          </a:xfrm>
          <a:prstGeom prst="triangle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xmlns="" id="{FCD71C2E-AFEB-472D-8334-324E959036FF}"/>
              </a:ext>
            </a:extLst>
          </p:cNvPr>
          <p:cNvSpPr txBox="1"/>
          <p:nvPr/>
        </p:nvSpPr>
        <p:spPr>
          <a:xfrm>
            <a:off x="9157522" y="2426487"/>
            <a:ext cx="15043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dirty="0">
                <a:solidFill>
                  <a:schemeClr val="bg1"/>
                </a:solidFill>
              </a:rPr>
              <a:t>Kommission</a:t>
            </a:r>
          </a:p>
        </p:txBody>
      </p:sp>
      <p:pic>
        <p:nvPicPr>
          <p:cNvPr id="14" name="Grafik 13" descr="EU">
            <a:extLst>
              <a:ext uri="{FF2B5EF4-FFF2-40B4-BE49-F238E27FC236}">
                <a16:creationId xmlns:a16="http://schemas.microsoft.com/office/drawing/2014/main" xmlns="" id="{25F95776-8F27-4E25-8833-FF6EB5A55E33}"/>
              </a:ext>
            </a:extLst>
          </p:cNvPr>
          <p:cNvPicPr>
            <a:picLocks noGrp="1" noChangeAspect="1"/>
          </p:cNvPicPr>
          <p:nvPr isPhoto="1"/>
        </p:nvPicPr>
        <p:blipFill>
          <a:blip r:embed="rId4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7411" y="2301926"/>
            <a:ext cx="1063408" cy="708939"/>
          </a:xfrm>
          <a:prstGeom prst="rect">
            <a:avLst/>
          </a:prstGeom>
        </p:spPr>
      </p:pic>
      <p:pic>
        <p:nvPicPr>
          <p:cNvPr id="15" name="Grafik 14" descr="EU">
            <a:extLst>
              <a:ext uri="{FF2B5EF4-FFF2-40B4-BE49-F238E27FC236}">
                <a16:creationId xmlns:a16="http://schemas.microsoft.com/office/drawing/2014/main" xmlns="" id="{7C4E290D-62D4-46FB-8E4A-1CC934229AF8}"/>
              </a:ext>
            </a:extLst>
          </p:cNvPr>
          <p:cNvPicPr>
            <a:picLocks noGrp="1" noChangeAspect="1"/>
          </p:cNvPicPr>
          <p:nvPr isPhoto="1"/>
        </p:nvPicPr>
        <p:blipFill>
          <a:blip r:embed="rId4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2331" y="3614534"/>
            <a:ext cx="1063408" cy="708939"/>
          </a:xfrm>
          <a:prstGeom prst="rect">
            <a:avLst/>
          </a:prstGeom>
        </p:spPr>
      </p:pic>
      <p:sp>
        <p:nvSpPr>
          <p:cNvPr id="16" name="Gleichschenkliges Dreieck 15">
            <a:extLst>
              <a:ext uri="{FF2B5EF4-FFF2-40B4-BE49-F238E27FC236}">
                <a16:creationId xmlns:a16="http://schemas.microsoft.com/office/drawing/2014/main" xmlns="" id="{1EFB0C8C-5F4B-49C7-8186-75B02B1FC634}"/>
              </a:ext>
            </a:extLst>
          </p:cNvPr>
          <p:cNvSpPr/>
          <p:nvPr/>
        </p:nvSpPr>
        <p:spPr>
          <a:xfrm>
            <a:off x="10908891" y="1935015"/>
            <a:ext cx="1174954" cy="369888"/>
          </a:xfrm>
          <a:prstGeom prst="triangle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Gleichschenkliges Dreieck 16">
            <a:extLst>
              <a:ext uri="{FF2B5EF4-FFF2-40B4-BE49-F238E27FC236}">
                <a16:creationId xmlns:a16="http://schemas.microsoft.com/office/drawing/2014/main" xmlns="" id="{55D68997-8084-402E-811B-A484714DD95F}"/>
              </a:ext>
            </a:extLst>
          </p:cNvPr>
          <p:cNvSpPr/>
          <p:nvPr/>
        </p:nvSpPr>
        <p:spPr>
          <a:xfrm>
            <a:off x="10923643" y="3277121"/>
            <a:ext cx="1174954" cy="369888"/>
          </a:xfrm>
          <a:prstGeom prst="triangle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xmlns="" id="{B64E9758-5427-41C2-AE1F-EA3428B5C0DA}"/>
              </a:ext>
            </a:extLst>
          </p:cNvPr>
          <p:cNvSpPr txBox="1"/>
          <p:nvPr/>
        </p:nvSpPr>
        <p:spPr>
          <a:xfrm>
            <a:off x="10744201" y="1953852"/>
            <a:ext cx="15043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dirty="0">
                <a:solidFill>
                  <a:schemeClr val="bg1"/>
                </a:solidFill>
              </a:rPr>
              <a:t>Rat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xmlns="" id="{C7737022-ADA5-4964-A9F2-EF6CEE417EFE}"/>
              </a:ext>
            </a:extLst>
          </p:cNvPr>
          <p:cNvSpPr txBox="1"/>
          <p:nvPr/>
        </p:nvSpPr>
        <p:spPr>
          <a:xfrm>
            <a:off x="10776948" y="3435795"/>
            <a:ext cx="15043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dirty="0">
                <a:solidFill>
                  <a:schemeClr val="bg1"/>
                </a:solidFill>
              </a:rPr>
              <a:t>Parlament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xmlns="" id="{7880BF34-559B-4DFF-B02F-E5614401EB3E}"/>
              </a:ext>
            </a:extLst>
          </p:cNvPr>
          <p:cNvSpPr txBox="1"/>
          <p:nvPr/>
        </p:nvSpPr>
        <p:spPr>
          <a:xfrm>
            <a:off x="131181" y="2807486"/>
            <a:ext cx="175662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dirty="0">
                <a:solidFill>
                  <a:schemeClr val="bg1"/>
                </a:solidFill>
              </a:rPr>
              <a:t>18 </a:t>
            </a:r>
          </a:p>
          <a:p>
            <a:pPr algn="ctr"/>
            <a:r>
              <a:rPr lang="de-DE" b="1" dirty="0">
                <a:solidFill>
                  <a:schemeClr val="bg1"/>
                </a:solidFill>
              </a:rPr>
              <a:t>deutsche</a:t>
            </a:r>
          </a:p>
          <a:p>
            <a:pPr algn="ctr"/>
            <a:r>
              <a:rPr lang="de-DE" b="1" dirty="0">
                <a:solidFill>
                  <a:schemeClr val="bg1"/>
                </a:solidFill>
              </a:rPr>
              <a:t>Aufsichts-behörden</a:t>
            </a:r>
          </a:p>
          <a:p>
            <a:endParaRPr lang="de-DE" dirty="0"/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xmlns="" id="{D74F8581-E057-4BAE-9BD4-9E84AA0274EC}"/>
              </a:ext>
            </a:extLst>
          </p:cNvPr>
          <p:cNvSpPr txBox="1"/>
          <p:nvPr/>
        </p:nvSpPr>
        <p:spPr>
          <a:xfrm>
            <a:off x="1987361" y="2908929"/>
            <a:ext cx="17566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dirty="0">
                <a:solidFill>
                  <a:schemeClr val="bg1"/>
                </a:solidFill>
              </a:rPr>
              <a:t>Festsetzung von </a:t>
            </a:r>
            <a:r>
              <a:rPr lang="de-DE" b="1" dirty="0" smtClean="0">
                <a:solidFill>
                  <a:schemeClr val="bg1"/>
                </a:solidFill>
              </a:rPr>
              <a:t>Arbeits-Schwerpunkten</a:t>
            </a:r>
            <a:endParaRPr lang="de-DE" dirty="0"/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xmlns="" id="{207EBB97-33B1-40F9-B0B8-F8E7D6932D31}"/>
              </a:ext>
            </a:extLst>
          </p:cNvPr>
          <p:cNvSpPr txBox="1"/>
          <p:nvPr/>
        </p:nvSpPr>
        <p:spPr>
          <a:xfrm>
            <a:off x="3700789" y="2719769"/>
            <a:ext cx="1756625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dirty="0">
                <a:solidFill>
                  <a:schemeClr val="bg1"/>
                </a:solidFill>
              </a:rPr>
              <a:t>DSK-Arbeitskreise</a:t>
            </a:r>
          </a:p>
          <a:p>
            <a:pPr algn="ctr"/>
            <a:r>
              <a:rPr lang="de-DE" sz="1000" b="1" dirty="0">
                <a:solidFill>
                  <a:schemeClr val="bg1"/>
                </a:solidFill>
              </a:rPr>
              <a:t>+</a:t>
            </a:r>
          </a:p>
          <a:p>
            <a:pPr algn="ctr"/>
            <a:r>
              <a:rPr lang="de-DE" b="1" dirty="0">
                <a:solidFill>
                  <a:schemeClr val="bg1"/>
                </a:solidFill>
              </a:rPr>
              <a:t>„Blick nach außen“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xmlns="" id="{11F731BE-5A14-4859-AB96-C053691AD536}"/>
              </a:ext>
            </a:extLst>
          </p:cNvPr>
          <p:cNvSpPr txBox="1"/>
          <p:nvPr/>
        </p:nvSpPr>
        <p:spPr>
          <a:xfrm>
            <a:off x="5468413" y="3061590"/>
            <a:ext cx="17566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dirty="0">
                <a:solidFill>
                  <a:schemeClr val="bg1"/>
                </a:solidFill>
              </a:rPr>
              <a:t>Evaluierungs-</a:t>
            </a:r>
          </a:p>
          <a:p>
            <a:pPr algn="ctr"/>
            <a:r>
              <a:rPr lang="de-DE" b="1" dirty="0">
                <a:solidFill>
                  <a:schemeClr val="bg1"/>
                </a:solidFill>
              </a:rPr>
              <a:t>Bericht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xmlns="" id="{2B5693DA-A2C8-4EA2-AB48-1E63740CD6E9}"/>
              </a:ext>
            </a:extLst>
          </p:cNvPr>
          <p:cNvSpPr txBox="1"/>
          <p:nvPr/>
        </p:nvSpPr>
        <p:spPr>
          <a:xfrm>
            <a:off x="7221250" y="3202550"/>
            <a:ext cx="1756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dirty="0">
                <a:solidFill>
                  <a:schemeClr val="bg1"/>
                </a:solidFill>
              </a:rPr>
              <a:t>DSK</a:t>
            </a: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xmlns="" id="{2C366A04-F828-4C8A-8C59-69C20EF372E9}"/>
              </a:ext>
            </a:extLst>
          </p:cNvPr>
          <p:cNvSpPr txBox="1"/>
          <p:nvPr/>
        </p:nvSpPr>
        <p:spPr>
          <a:xfrm>
            <a:off x="257316" y="5157099"/>
            <a:ext cx="118035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>
                <a:solidFill>
                  <a:srgbClr val="002060"/>
                </a:solidFill>
              </a:rPr>
              <a:t>I / 2019		II / 2019		III / 2019				IV / 2019			25. Mai 2020		</a:t>
            </a:r>
          </a:p>
        </p:txBody>
      </p:sp>
    </p:spTree>
    <p:extLst>
      <p:ext uri="{BB962C8B-B14F-4D97-AF65-F5344CB8AC3E}">
        <p14:creationId xmlns:p14="http://schemas.microsoft.com/office/powerpoint/2010/main" val="3896085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788230" y="237837"/>
            <a:ext cx="451394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de-DE" sz="4000" u="sng" dirty="0">
                <a:solidFill>
                  <a:srgbClr val="002060"/>
                </a:solidFill>
              </a:rPr>
              <a:t>Die Schwerpunkte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xmlns="" id="{0E527892-079D-4029-AF40-B9E8B4620C34}"/>
              </a:ext>
            </a:extLst>
          </p:cNvPr>
          <p:cNvSpPr txBox="1"/>
          <p:nvPr/>
        </p:nvSpPr>
        <p:spPr>
          <a:xfrm>
            <a:off x="314632" y="1278200"/>
            <a:ext cx="11552903" cy="7781489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marL="342900" lvl="0" indent="-342900">
              <a:lnSpc>
                <a:spcPct val="150000"/>
              </a:lnSpc>
              <a:buAutoNum type="arabicPeriod"/>
            </a:pPr>
            <a:r>
              <a:rPr lang="de-DE" sz="2400" dirty="0">
                <a:solidFill>
                  <a:srgbClr val="0070C0"/>
                </a:solidFill>
              </a:rPr>
              <a:t>Informations- und Transparenzpflichten</a:t>
            </a:r>
          </a:p>
          <a:p>
            <a:pPr marL="342900" lvl="0" indent="-342900">
              <a:lnSpc>
                <a:spcPct val="150000"/>
              </a:lnSpc>
              <a:buAutoNum type="arabicPeriod"/>
            </a:pPr>
            <a:r>
              <a:rPr lang="de-DE" sz="2400" dirty="0">
                <a:solidFill>
                  <a:srgbClr val="0070C0"/>
                </a:solidFill>
              </a:rPr>
              <a:t>Alltagserleichterung &amp; Praxistauglichkeit</a:t>
            </a:r>
          </a:p>
          <a:p>
            <a:pPr marL="342900" lvl="0" indent="-342900">
              <a:lnSpc>
                <a:spcPct val="150000"/>
              </a:lnSpc>
              <a:buAutoNum type="arabicPeriod"/>
            </a:pPr>
            <a:r>
              <a:rPr lang="de-DE" sz="2400" dirty="0">
                <a:solidFill>
                  <a:srgbClr val="0070C0"/>
                </a:solidFill>
              </a:rPr>
              <a:t>Reichweite des Auskunftsrechts</a:t>
            </a:r>
          </a:p>
          <a:p>
            <a:pPr marL="342900" lvl="0" indent="-342900">
              <a:lnSpc>
                <a:spcPct val="150000"/>
              </a:lnSpc>
              <a:buAutoNum type="arabicPeriod"/>
            </a:pPr>
            <a:r>
              <a:rPr lang="de-DE" sz="2400" dirty="0">
                <a:solidFill>
                  <a:srgbClr val="0070C0"/>
                </a:solidFill>
              </a:rPr>
              <a:t>Datenpannenmeldungen</a:t>
            </a:r>
          </a:p>
          <a:p>
            <a:pPr marL="342900" lvl="0" indent="-342900">
              <a:lnSpc>
                <a:spcPct val="150000"/>
              </a:lnSpc>
              <a:buAutoNum type="arabicPeriod"/>
            </a:pPr>
            <a:r>
              <a:rPr lang="de-DE" sz="2400" dirty="0">
                <a:solidFill>
                  <a:srgbClr val="0070C0"/>
                </a:solidFill>
              </a:rPr>
              <a:t>Zweckbindung</a:t>
            </a:r>
          </a:p>
          <a:p>
            <a:pPr marL="342900" lvl="0" indent="-342900">
              <a:lnSpc>
                <a:spcPct val="150000"/>
              </a:lnSpc>
              <a:buAutoNum type="arabicPeriod"/>
            </a:pPr>
            <a:r>
              <a:rPr lang="de-DE" sz="2400" dirty="0">
                <a:solidFill>
                  <a:srgbClr val="0070C0"/>
                </a:solidFill>
              </a:rPr>
              <a:t>Gemeinsame Verantwortlichkeit / Auftragsverarbeitung</a:t>
            </a:r>
          </a:p>
          <a:p>
            <a:pPr marL="342900" lvl="0" indent="-342900">
              <a:lnSpc>
                <a:spcPct val="150000"/>
              </a:lnSpc>
              <a:buAutoNum type="arabicPeriod"/>
            </a:pPr>
            <a:r>
              <a:rPr lang="de-DE" sz="2400" dirty="0">
                <a:solidFill>
                  <a:srgbClr val="0070C0"/>
                </a:solidFill>
              </a:rPr>
              <a:t>Privacy </a:t>
            </a:r>
            <a:r>
              <a:rPr lang="de-DE" sz="2400" dirty="0" err="1">
                <a:solidFill>
                  <a:srgbClr val="0070C0"/>
                </a:solidFill>
              </a:rPr>
              <a:t>by</a:t>
            </a:r>
            <a:r>
              <a:rPr lang="de-DE" sz="2400" dirty="0">
                <a:solidFill>
                  <a:srgbClr val="0070C0"/>
                </a:solidFill>
              </a:rPr>
              <a:t> design </a:t>
            </a:r>
          </a:p>
          <a:p>
            <a:pPr marL="342900" lvl="0" indent="-342900">
              <a:lnSpc>
                <a:spcPct val="150000"/>
              </a:lnSpc>
              <a:buAutoNum type="arabicPeriod"/>
            </a:pPr>
            <a:endParaRPr lang="de-DE" sz="2400" dirty="0">
              <a:solidFill>
                <a:srgbClr val="0070C0"/>
              </a:solidFill>
            </a:endParaRPr>
          </a:p>
          <a:p>
            <a:pPr marL="342900" lvl="0" indent="-342900">
              <a:lnSpc>
                <a:spcPct val="150000"/>
              </a:lnSpc>
              <a:buAutoNum type="arabicPeriod"/>
            </a:pPr>
            <a:endParaRPr lang="de-DE" sz="2400" dirty="0">
              <a:solidFill>
                <a:srgbClr val="0070C0"/>
              </a:solidFill>
            </a:endParaRPr>
          </a:p>
          <a:p>
            <a:pPr marL="342900" lvl="0" indent="-342900">
              <a:lnSpc>
                <a:spcPct val="150000"/>
              </a:lnSpc>
              <a:buAutoNum type="arabicPeriod"/>
            </a:pPr>
            <a:endParaRPr lang="de-DE" sz="2400" dirty="0">
              <a:solidFill>
                <a:srgbClr val="0070C0"/>
              </a:solidFill>
            </a:endParaRPr>
          </a:p>
          <a:p>
            <a:pPr marL="342900" lvl="0" indent="-342900">
              <a:lnSpc>
                <a:spcPct val="150000"/>
              </a:lnSpc>
              <a:buAutoNum type="arabicPeriod"/>
            </a:pPr>
            <a:endParaRPr lang="de-DE" sz="2400" dirty="0">
              <a:solidFill>
                <a:srgbClr val="0070C0"/>
              </a:solidFill>
            </a:endParaRPr>
          </a:p>
          <a:p>
            <a:pPr marL="342900" lvl="0" indent="-342900">
              <a:lnSpc>
                <a:spcPct val="150000"/>
              </a:lnSpc>
              <a:buAutoNum type="arabicPeriod"/>
            </a:pPr>
            <a:endParaRPr lang="de-DE" sz="2400" dirty="0">
              <a:solidFill>
                <a:srgbClr val="0070C0"/>
              </a:solidFill>
            </a:endParaRPr>
          </a:p>
          <a:p>
            <a:pPr marL="342900" lvl="0" indent="-342900">
              <a:lnSpc>
                <a:spcPct val="150000"/>
              </a:lnSpc>
              <a:buAutoNum type="arabicPeriod"/>
            </a:pPr>
            <a:endParaRPr lang="de-DE" sz="2400" dirty="0">
              <a:solidFill>
                <a:srgbClr val="0070C0"/>
              </a:solidFill>
            </a:endParaRPr>
          </a:p>
          <a:p>
            <a:pPr marL="342900" lvl="0" indent="-342900">
              <a:lnSpc>
                <a:spcPct val="150000"/>
              </a:lnSpc>
              <a:buAutoNum type="arabicPeriod"/>
            </a:pPr>
            <a:r>
              <a:rPr lang="de-DE" sz="2400" dirty="0">
                <a:solidFill>
                  <a:srgbClr val="0070C0"/>
                </a:solidFill>
              </a:rPr>
              <a:t>Datenübermittlung in Drittländer</a:t>
            </a:r>
          </a:p>
          <a:p>
            <a:pPr marL="342900" lvl="0" indent="-342900">
              <a:lnSpc>
                <a:spcPct val="150000"/>
              </a:lnSpc>
              <a:buAutoNum type="arabicPeriod"/>
            </a:pPr>
            <a:r>
              <a:rPr lang="de-DE" sz="2400" dirty="0">
                <a:solidFill>
                  <a:srgbClr val="0070C0"/>
                </a:solidFill>
              </a:rPr>
              <a:t>Befugnisse der Aufsichtsbehörden &amp; Sanktionspraxis</a:t>
            </a:r>
          </a:p>
          <a:p>
            <a:pPr marL="342900" lvl="0" indent="-342900">
              <a:lnSpc>
                <a:spcPct val="150000"/>
              </a:lnSpc>
              <a:buAutoNum type="arabicPeriod"/>
            </a:pPr>
            <a:r>
              <a:rPr lang="de-DE" sz="2400" dirty="0">
                <a:solidFill>
                  <a:srgbClr val="0070C0"/>
                </a:solidFill>
              </a:rPr>
              <a:t> Privilegierte Bereiche</a:t>
            </a:r>
          </a:p>
          <a:p>
            <a:pPr marL="342900" lvl="0" indent="-342900">
              <a:lnSpc>
                <a:spcPct val="150000"/>
              </a:lnSpc>
              <a:buAutoNum type="arabicPeriod"/>
            </a:pPr>
            <a:r>
              <a:rPr lang="de-DE" sz="2400" dirty="0">
                <a:solidFill>
                  <a:srgbClr val="0070C0"/>
                </a:solidFill>
              </a:rPr>
              <a:t> Zuständigkeitsbestimmungen, Zusammenarbeit &amp; Kohärenz</a:t>
            </a:r>
          </a:p>
          <a:p>
            <a:pPr marL="342900" lvl="0" indent="-342900">
              <a:lnSpc>
                <a:spcPct val="150000"/>
              </a:lnSpc>
              <a:buAutoNum type="arabicPeriod"/>
            </a:pPr>
            <a:r>
              <a:rPr lang="de-DE" sz="2400" dirty="0">
                <a:solidFill>
                  <a:srgbClr val="0070C0"/>
                </a:solidFill>
              </a:rPr>
              <a:t> Schaffung spezifischer Rechtsgrundlagen</a:t>
            </a:r>
          </a:p>
          <a:p>
            <a:pPr marL="342900" lvl="0" indent="-342900">
              <a:lnSpc>
                <a:spcPct val="150000"/>
              </a:lnSpc>
              <a:buAutoNum type="arabicPeriod"/>
            </a:pPr>
            <a:r>
              <a:rPr lang="de-DE" sz="2400" dirty="0">
                <a:solidFill>
                  <a:srgbClr val="0070C0"/>
                </a:solidFill>
              </a:rPr>
              <a:t> KI-Festigkeit der DS-GVO</a:t>
            </a:r>
          </a:p>
          <a:p>
            <a:pPr>
              <a:lnSpc>
                <a:spcPct val="150000"/>
              </a:lnSpc>
            </a:pPr>
            <a:endParaRPr lang="de-DE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9856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:\2.) KuP\34. TB LPK\TB-Cover DS final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7826" y="943432"/>
            <a:ext cx="3587982" cy="5074562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feld 1"/>
          <p:cNvSpPr txBox="1"/>
          <p:nvPr/>
        </p:nvSpPr>
        <p:spPr>
          <a:xfrm>
            <a:off x="558799" y="2009160"/>
            <a:ext cx="54138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4000" dirty="0">
                <a:solidFill>
                  <a:srgbClr val="002060"/>
                </a:solidFill>
              </a:rPr>
              <a:t>Vielen Dank für Ihre Aufmerksamkeit!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217714" y="4869241"/>
            <a:ext cx="6096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dirty="0">
                <a:solidFill>
                  <a:srgbClr val="0070C0"/>
                </a:solidFill>
              </a:rPr>
              <a:t>Weitere Informationen zum Datenschutz und zur Informationsfreiheit</a:t>
            </a:r>
          </a:p>
          <a:p>
            <a:pPr algn="ctr"/>
            <a:r>
              <a:rPr lang="de-DE" sz="2000" dirty="0">
                <a:solidFill>
                  <a:srgbClr val="0070C0"/>
                </a:solidFill>
              </a:rPr>
              <a:t>finden Sie auf unserer Webseite</a:t>
            </a:r>
          </a:p>
          <a:p>
            <a:pPr algn="ctr"/>
            <a:r>
              <a:rPr lang="de-DE" sz="2000" dirty="0">
                <a:solidFill>
                  <a:srgbClr val="0070C0"/>
                </a:solidFill>
              </a:rPr>
              <a:t>www.baden-wuerttemberg.datenschutz.de</a:t>
            </a:r>
          </a:p>
        </p:txBody>
      </p:sp>
    </p:spTree>
    <p:extLst>
      <p:ext uri="{BB962C8B-B14F-4D97-AF65-F5344CB8AC3E}">
        <p14:creationId xmlns:p14="http://schemas.microsoft.com/office/powerpoint/2010/main" val="3841195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102</Words>
  <Application>Microsoft Office PowerPoint</Application>
  <PresentationFormat>Benutzerdefiniert</PresentationFormat>
  <Paragraphs>56</Paragraphs>
  <Slides>4</Slides>
  <Notes>4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5" baseType="lpstr">
      <vt:lpstr>Office Theme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Pankaj Sharma</dc:creator>
  <cp:lastModifiedBy>Frau Groß</cp:lastModifiedBy>
  <cp:revision>182</cp:revision>
  <cp:lastPrinted>2019-06-27T17:05:26Z</cp:lastPrinted>
  <dcterms:created xsi:type="dcterms:W3CDTF">2017-06-27T17:41:42Z</dcterms:created>
  <dcterms:modified xsi:type="dcterms:W3CDTF">2019-07-04T15:09:37Z</dcterms:modified>
</cp:coreProperties>
</file>