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91" r:id="rId3"/>
    <p:sldId id="292" r:id="rId4"/>
    <p:sldId id="286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5BB"/>
    <a:srgbClr val="2DC8FF"/>
    <a:srgbClr val="00A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043" autoAdjust="0"/>
  </p:normalViewPr>
  <p:slideViewPr>
    <p:cSldViewPr snapToGrid="0">
      <p:cViewPr>
        <p:scale>
          <a:sx n="65" d="100"/>
          <a:sy n="65" d="100"/>
        </p:scale>
        <p:origin x="-231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7D18F-D77D-4E56-BDA0-C66C53F4E547}" type="datetimeFigureOut">
              <a:rPr lang="de-DE" smtClean="0"/>
              <a:t>04.07.2019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8C19E-AF2A-4321-9C2D-C2B9263CE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80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8C19E-AF2A-4321-9C2D-C2B9263CEF7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06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à"/>
            </a:pPr>
            <a:endParaRPr lang="de-DE" sz="110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8C19E-AF2A-4321-9C2D-C2B9263CEF7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82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à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8C19E-AF2A-4321-9C2D-C2B9263CEF7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83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8C19E-AF2A-4321-9C2D-C2B9263CEF7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0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BF7DE-F5B3-4B57-BA0A-8175EBB42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637CEC-00BD-4534-A46F-027B78470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0EA3CB-DBB7-477C-BA01-29BA085C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A8AEC5-F40E-49AB-A584-9F46B25E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B0A4A0-DCAF-4EC0-B6E5-EAEB25B4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1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2431C-511A-48A0-AE92-C838F69A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E347830-ED37-4C31-84C4-D072A4CC7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68C7C9-2A11-471D-8526-17E2CCC7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849186-D23C-4D54-8378-78F12DD4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D9E073-14BF-4364-BD7F-34106A36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2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0EA3F1C-AD85-4414-A422-3E02D52F9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CB20884-0CDE-47BF-8830-95AB11F82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6C26F7-B543-4664-AF53-747770C5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EC8CB4-F2CF-4445-820D-AAE4DDB8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2260B9-E126-44E8-ADC7-BBD466AB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77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08E49-3B3B-4181-9B7B-7F9A8F1E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21DF69-A5C8-4D74-9DB3-29701A24D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7D185B-B220-41E9-91FF-E94E13FB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74E5AA-BD87-461A-98CF-92F44028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643EE9-B7A8-4727-8DD2-C18B5FFB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967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D8AE1A-954E-431F-B8E3-BC20D9B0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A218D2-81B5-47D7-89EA-C3F0D8F58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D80BD7-0FAA-40A1-AB4D-E4B860B3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F8F2A-09EC-4882-8CD4-B477804D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945EAB-D1F4-4BA9-A451-ED14B2A1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01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AB8C36-FB0C-4F15-9FFD-E8428697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D9B97-5455-4681-BF6E-D9068CAA8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076401-C306-4C7B-9993-8308DD4C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B10ED2-0C56-4DA2-9DB7-77A12640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76ED55-9420-4F3F-95FD-04EAAFC7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FD689C-1A77-4772-AF14-D40583BF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22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66956-7E81-4049-8A7E-7EEC8E48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FB8755-395E-4C43-8074-02D4FF867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890FD7-0ADF-43F2-B5E7-39805D80B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5B14B-B9CB-4B37-B777-ED70A978B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BD979D-57C0-43F1-A3A0-6C22924C6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2258690-61BD-4D5C-B954-8CD2E7D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357B86-DB0C-4865-9EC8-3568C5C3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0C7131-E0E2-4E3D-AEE5-E354E383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48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30306-399A-45AE-B84F-4493ECE2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437DB5-25C1-44C2-AE50-A6D7C187A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2B68EA-7906-4052-9889-5876EF63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C966B1-BC69-462B-9F9A-A4D41C86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33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2EDB4B-F368-450F-91EA-93160D6C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58C89C-DCA9-491F-A0F0-9C62F1F8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CC1525-E845-4548-B3E0-922ECF9E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4" y="-74853"/>
            <a:ext cx="3607364" cy="114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8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E103A-44AE-4621-B84E-543B27D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984892-7962-4426-A9D8-E2FA5FFD6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25E643-9C89-4AEE-8DE4-9FCC0714F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7C7F98-95F9-48ED-9D6D-3637CA63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6943FB-2AB9-41DD-9652-06AA2763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428FFF-E21C-448F-B558-15EFBAB7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3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EBFF04-3EE5-48F1-95EE-615B0A64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3D3D5C2-52CD-418E-B663-401DE0D6B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37D46C-80D8-49B1-804D-99A93A69B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8AAB28-AF87-436D-BD3C-AA6AE030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E35196-1F98-4C84-A880-E55C304C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9CD830-A75A-4C2A-A2F9-F9FA75B6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885A362-0501-4BB9-A677-3AF013417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146E4A-C47E-43EA-86C6-AC3B4C9D8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7A3150-7452-432E-BE24-987B87E27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0503-92A7-4F05-B514-C9402C123719}" type="datetimeFigureOut">
              <a:rPr lang="en-IN" smtClean="0"/>
              <a:t>04-07-2019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7F5927-D3B2-4392-A1DE-C50156B14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587BF2-CFF6-4BF8-B8EC-F27761E42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A038-3365-4B97-9A66-B255FBC05A9E}" type="slidenum">
              <a:rPr lang="en-IN" smtClean="0"/>
              <a:t>‹Nr.›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2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1509493"/>
            <a:ext cx="12192000" cy="416560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de-DE" sz="37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5900" u="sng" dirty="0">
                <a:solidFill>
                  <a:srgbClr val="002060"/>
                </a:solidFill>
                <a:latin typeface="+mn-lt"/>
              </a:rPr>
              <a:t>Die Evaluierung </a:t>
            </a:r>
            <a:r>
              <a:rPr lang="de-DE" sz="5900" u="sng" dirty="0" smtClean="0">
                <a:solidFill>
                  <a:srgbClr val="002060"/>
                </a:solidFill>
                <a:latin typeface="+mn-lt"/>
              </a:rPr>
              <a:t>der DS-GVO</a:t>
            </a:r>
          </a:p>
          <a:p>
            <a:pPr algn="ctr"/>
            <a:r>
              <a:rPr lang="de-DE" sz="5900" u="sng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algn="ctr"/>
            <a:r>
              <a:rPr lang="de-DE" sz="5900" u="sng" dirty="0" smtClean="0">
                <a:solidFill>
                  <a:srgbClr val="002060"/>
                </a:solidFill>
                <a:latin typeface="+mn-lt"/>
              </a:rPr>
              <a:t>durch die deutschen </a:t>
            </a:r>
            <a:r>
              <a:rPr lang="de-DE" sz="5900" u="sng" dirty="0">
                <a:solidFill>
                  <a:srgbClr val="002060"/>
                </a:solidFill>
                <a:latin typeface="+mn-lt"/>
              </a:rPr>
              <a:t>Datenschutzaufsichtsbehörden</a:t>
            </a:r>
          </a:p>
          <a:p>
            <a:pPr algn="ctr"/>
            <a:r>
              <a:rPr lang="de-DE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br>
              <a:rPr lang="de-DE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  <a:p>
            <a:pPr algn="ctr"/>
            <a:endParaRPr lang="de-DE" sz="3100" dirty="0">
              <a:latin typeface="+mn-lt"/>
            </a:endParaRPr>
          </a:p>
          <a:p>
            <a:pPr algn="ctr"/>
            <a:r>
              <a:rPr lang="de-DE" sz="2700" dirty="0">
                <a:solidFill>
                  <a:srgbClr val="0070C0"/>
                </a:solidFill>
                <a:latin typeface="+mn-lt"/>
              </a:rPr>
              <a:t>28. Juni 2019</a:t>
            </a:r>
          </a:p>
          <a:p>
            <a:pPr algn="ctr"/>
            <a:endParaRPr lang="de-DE" sz="2700" dirty="0">
              <a:solidFill>
                <a:srgbClr val="0070C0"/>
              </a:solidFill>
              <a:latin typeface="+mn-lt"/>
            </a:endParaRPr>
          </a:p>
          <a:p>
            <a:pPr algn="ctr"/>
            <a:endParaRPr lang="de-DE" sz="27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de-DE" sz="2700" dirty="0">
                <a:solidFill>
                  <a:srgbClr val="0070C0"/>
                </a:solidFill>
                <a:latin typeface="+mn-lt"/>
              </a:rPr>
              <a:t>Isabel Jana Groß LL.M</a:t>
            </a:r>
          </a:p>
          <a:p>
            <a:pPr algn="ctr"/>
            <a:endParaRPr lang="de-DE" sz="27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de-DE" sz="2200" dirty="0">
                <a:solidFill>
                  <a:srgbClr val="0070C0"/>
                </a:solidFill>
                <a:latin typeface="+mn-lt"/>
              </a:rPr>
              <a:t>Persönliche Referentin des Landesbeauftragten für den </a:t>
            </a:r>
          </a:p>
          <a:p>
            <a:pPr algn="ctr"/>
            <a:r>
              <a:rPr lang="de-DE" sz="2200" dirty="0">
                <a:solidFill>
                  <a:srgbClr val="0070C0"/>
                </a:solidFill>
                <a:latin typeface="+mn-lt"/>
              </a:rPr>
              <a:t>Datenschutz und die Informationsfreiheit Baden-Württemberg</a:t>
            </a:r>
          </a:p>
          <a:p>
            <a:pPr algn="ctr"/>
            <a:endParaRPr lang="de-DE" sz="2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94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/>
          <p:cNvSpPr/>
          <p:nvPr/>
        </p:nvSpPr>
        <p:spPr>
          <a:xfrm>
            <a:off x="5454104" y="2500227"/>
            <a:ext cx="1784555" cy="17029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1974179" y="2493389"/>
            <a:ext cx="1784555" cy="17029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788230" y="237837"/>
            <a:ext cx="4513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4000" u="sng" dirty="0">
                <a:solidFill>
                  <a:srgbClr val="002060"/>
                </a:solidFill>
              </a:rPr>
              <a:t>Der Prozess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xmlns="" id="{CE8B4EDA-C3B5-4ECD-B8D8-AECE7D712E9E}"/>
              </a:ext>
            </a:extLst>
          </p:cNvPr>
          <p:cNvSpPr/>
          <p:nvPr/>
        </p:nvSpPr>
        <p:spPr>
          <a:xfrm>
            <a:off x="442452" y="2192594"/>
            <a:ext cx="1406013" cy="239907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xmlns="" id="{12334475-CD20-4400-8D47-E216E7AB318F}"/>
              </a:ext>
            </a:extLst>
          </p:cNvPr>
          <p:cNvSpPr/>
          <p:nvPr/>
        </p:nvSpPr>
        <p:spPr>
          <a:xfrm>
            <a:off x="3918155" y="2187682"/>
            <a:ext cx="1406013" cy="239907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xmlns="" id="{70D4ED6D-CEBB-4D60-98CD-E99A5378DEB4}"/>
              </a:ext>
            </a:extLst>
          </p:cNvPr>
          <p:cNvSpPr/>
          <p:nvPr/>
        </p:nvSpPr>
        <p:spPr>
          <a:xfrm>
            <a:off x="7457783" y="2187681"/>
            <a:ext cx="1406013" cy="239907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xmlns="" id="{D8AE1B53-5DA6-4954-AE82-33E8D1691221}"/>
              </a:ext>
            </a:extLst>
          </p:cNvPr>
          <p:cNvSpPr/>
          <p:nvPr/>
        </p:nvSpPr>
        <p:spPr>
          <a:xfrm>
            <a:off x="255639" y="5063613"/>
            <a:ext cx="11679045" cy="530942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U">
            <a:extLst>
              <a:ext uri="{FF2B5EF4-FFF2-40B4-BE49-F238E27FC236}">
                <a16:creationId xmlns:a16="http://schemas.microsoft.com/office/drawing/2014/main" xmlns="" id="{E88D0013-9F72-4D80-9160-1338DDAA05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5" y="2708006"/>
            <a:ext cx="1910531" cy="1273687"/>
          </a:xfrm>
          <a:prstGeom prst="rect">
            <a:avLst/>
          </a:prstGeom>
        </p:spPr>
      </p:pic>
      <p:sp>
        <p:nvSpPr>
          <p:cNvPr id="13" name="Gleichschenkliges Dreieck 12">
            <a:extLst>
              <a:ext uri="{FF2B5EF4-FFF2-40B4-BE49-F238E27FC236}">
                <a16:creationId xmlns:a16="http://schemas.microsoft.com/office/drawing/2014/main" xmlns="" id="{BC2CAF2C-E29B-4737-B899-3B66A3C6E812}"/>
              </a:ext>
            </a:extLst>
          </p:cNvPr>
          <p:cNvSpPr/>
          <p:nvPr/>
        </p:nvSpPr>
        <p:spPr>
          <a:xfrm>
            <a:off x="8837680" y="2049245"/>
            <a:ext cx="2123767" cy="707922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FCD71C2E-AFEB-472D-8334-324E959036FF}"/>
              </a:ext>
            </a:extLst>
          </p:cNvPr>
          <p:cNvSpPr txBox="1"/>
          <p:nvPr/>
        </p:nvSpPr>
        <p:spPr>
          <a:xfrm>
            <a:off x="9157522" y="2426487"/>
            <a:ext cx="150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Kommission</a:t>
            </a:r>
          </a:p>
        </p:txBody>
      </p:sp>
      <p:pic>
        <p:nvPicPr>
          <p:cNvPr id="14" name="Grafik 13" descr="EU">
            <a:extLst>
              <a:ext uri="{FF2B5EF4-FFF2-40B4-BE49-F238E27FC236}">
                <a16:creationId xmlns:a16="http://schemas.microsoft.com/office/drawing/2014/main" xmlns="" id="{25F95776-8F27-4E25-8833-FF6EB5A55E3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11" y="2301926"/>
            <a:ext cx="1063408" cy="708939"/>
          </a:xfrm>
          <a:prstGeom prst="rect">
            <a:avLst/>
          </a:prstGeom>
        </p:spPr>
      </p:pic>
      <p:pic>
        <p:nvPicPr>
          <p:cNvPr id="15" name="Grafik 14" descr="EU">
            <a:extLst>
              <a:ext uri="{FF2B5EF4-FFF2-40B4-BE49-F238E27FC236}">
                <a16:creationId xmlns:a16="http://schemas.microsoft.com/office/drawing/2014/main" xmlns="" id="{7C4E290D-62D4-46FB-8E4A-1CC934229AF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331" y="3614534"/>
            <a:ext cx="1063408" cy="708939"/>
          </a:xfrm>
          <a:prstGeom prst="rect">
            <a:avLst/>
          </a:prstGeom>
        </p:spPr>
      </p:pic>
      <p:sp>
        <p:nvSpPr>
          <p:cNvPr id="16" name="Gleichschenkliges Dreieck 15">
            <a:extLst>
              <a:ext uri="{FF2B5EF4-FFF2-40B4-BE49-F238E27FC236}">
                <a16:creationId xmlns:a16="http://schemas.microsoft.com/office/drawing/2014/main" xmlns="" id="{1EFB0C8C-5F4B-49C7-8186-75B02B1FC634}"/>
              </a:ext>
            </a:extLst>
          </p:cNvPr>
          <p:cNvSpPr/>
          <p:nvPr/>
        </p:nvSpPr>
        <p:spPr>
          <a:xfrm>
            <a:off x="10908891" y="1935015"/>
            <a:ext cx="1174954" cy="369888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Gleichschenkliges Dreieck 16">
            <a:extLst>
              <a:ext uri="{FF2B5EF4-FFF2-40B4-BE49-F238E27FC236}">
                <a16:creationId xmlns:a16="http://schemas.microsoft.com/office/drawing/2014/main" xmlns="" id="{55D68997-8084-402E-811B-A484714DD95F}"/>
              </a:ext>
            </a:extLst>
          </p:cNvPr>
          <p:cNvSpPr/>
          <p:nvPr/>
        </p:nvSpPr>
        <p:spPr>
          <a:xfrm>
            <a:off x="10923643" y="3277121"/>
            <a:ext cx="1174954" cy="369888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B64E9758-5427-41C2-AE1F-EA3428B5C0DA}"/>
              </a:ext>
            </a:extLst>
          </p:cNvPr>
          <p:cNvSpPr txBox="1"/>
          <p:nvPr/>
        </p:nvSpPr>
        <p:spPr>
          <a:xfrm>
            <a:off x="10744201" y="1953852"/>
            <a:ext cx="150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Rat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C7737022-ADA5-4964-A9F2-EF6CEE417EFE}"/>
              </a:ext>
            </a:extLst>
          </p:cNvPr>
          <p:cNvSpPr txBox="1"/>
          <p:nvPr/>
        </p:nvSpPr>
        <p:spPr>
          <a:xfrm>
            <a:off x="10776948" y="3435795"/>
            <a:ext cx="150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Parlament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7880BF34-559B-4DFF-B02F-E5614401EB3E}"/>
              </a:ext>
            </a:extLst>
          </p:cNvPr>
          <p:cNvSpPr txBox="1"/>
          <p:nvPr/>
        </p:nvSpPr>
        <p:spPr>
          <a:xfrm>
            <a:off x="131181" y="2807486"/>
            <a:ext cx="1756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18 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deutsche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Aufsichts-behörden</a:t>
            </a:r>
          </a:p>
          <a:p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D74F8581-E057-4BAE-9BD4-9E84AA0274EC}"/>
              </a:ext>
            </a:extLst>
          </p:cNvPr>
          <p:cNvSpPr txBox="1"/>
          <p:nvPr/>
        </p:nvSpPr>
        <p:spPr>
          <a:xfrm>
            <a:off x="1987361" y="2908929"/>
            <a:ext cx="175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Festsetzung von </a:t>
            </a:r>
            <a:r>
              <a:rPr lang="de-DE" b="1" dirty="0" smtClean="0">
                <a:solidFill>
                  <a:schemeClr val="bg1"/>
                </a:solidFill>
              </a:rPr>
              <a:t>Arbeits-Schwerpunkten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207EBB97-33B1-40F9-B0B8-F8E7D6932D31}"/>
              </a:ext>
            </a:extLst>
          </p:cNvPr>
          <p:cNvSpPr txBox="1"/>
          <p:nvPr/>
        </p:nvSpPr>
        <p:spPr>
          <a:xfrm>
            <a:off x="3700789" y="2719769"/>
            <a:ext cx="17566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DSK-Arbeitskreise</a:t>
            </a:r>
          </a:p>
          <a:p>
            <a:pPr algn="ctr"/>
            <a:r>
              <a:rPr lang="de-DE" sz="1000" b="1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„Blick nach außen“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xmlns="" id="{11F731BE-5A14-4859-AB96-C053691AD536}"/>
              </a:ext>
            </a:extLst>
          </p:cNvPr>
          <p:cNvSpPr txBox="1"/>
          <p:nvPr/>
        </p:nvSpPr>
        <p:spPr>
          <a:xfrm>
            <a:off x="5468413" y="3061590"/>
            <a:ext cx="175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Evaluierungs-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Bericht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xmlns="" id="{2B5693DA-A2C8-4EA2-AB48-1E63740CD6E9}"/>
              </a:ext>
            </a:extLst>
          </p:cNvPr>
          <p:cNvSpPr txBox="1"/>
          <p:nvPr/>
        </p:nvSpPr>
        <p:spPr>
          <a:xfrm>
            <a:off x="7221250" y="3202550"/>
            <a:ext cx="175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DSK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2C366A04-F828-4C8A-8C59-69C20EF372E9}"/>
              </a:ext>
            </a:extLst>
          </p:cNvPr>
          <p:cNvSpPr txBox="1"/>
          <p:nvPr/>
        </p:nvSpPr>
        <p:spPr>
          <a:xfrm>
            <a:off x="257316" y="5157099"/>
            <a:ext cx="11803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2060"/>
                </a:solidFill>
              </a:rPr>
              <a:t>I / 2019		II / 2019		III / 2019				IV / 2019			25. Mai 2020		</a:t>
            </a:r>
          </a:p>
        </p:txBody>
      </p:sp>
    </p:spTree>
    <p:extLst>
      <p:ext uri="{BB962C8B-B14F-4D97-AF65-F5344CB8AC3E}">
        <p14:creationId xmlns:p14="http://schemas.microsoft.com/office/powerpoint/2010/main" val="38960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788230" y="237837"/>
            <a:ext cx="4513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4000" u="sng" dirty="0">
                <a:solidFill>
                  <a:srgbClr val="002060"/>
                </a:solidFill>
              </a:rPr>
              <a:t>Die Schwerpunkte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0E527892-079D-4029-AF40-B9E8B4620C34}"/>
              </a:ext>
            </a:extLst>
          </p:cNvPr>
          <p:cNvSpPr txBox="1"/>
          <p:nvPr/>
        </p:nvSpPr>
        <p:spPr>
          <a:xfrm>
            <a:off x="314632" y="1278200"/>
            <a:ext cx="11552903" cy="778148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Informations- und Transparenzpflichten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Alltagserleichterung &amp; Praxistauglichkeit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Reichweite des Auskunftsrechts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Datenpannenmeldungen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Zweckbindung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Gemeinsame Verantwortlichkeit / Auftragsverarbeitung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Privacy </a:t>
            </a:r>
            <a:r>
              <a:rPr lang="de-DE" sz="2400" dirty="0" err="1">
                <a:solidFill>
                  <a:srgbClr val="0070C0"/>
                </a:solidFill>
              </a:rPr>
              <a:t>by</a:t>
            </a:r>
            <a:r>
              <a:rPr lang="de-DE" sz="2400" dirty="0">
                <a:solidFill>
                  <a:srgbClr val="0070C0"/>
                </a:solidFill>
              </a:rPr>
              <a:t> design 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endParaRPr lang="de-DE" sz="2400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endParaRPr lang="de-DE" sz="2400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endParaRPr lang="de-DE" sz="2400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endParaRPr lang="de-DE" sz="2400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endParaRPr lang="de-DE" sz="2400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endParaRPr lang="de-DE" sz="2400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Datenübermittlung in Drittländer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Befugnisse der Aufsichtsbehörden &amp; Sanktionspraxis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 Privilegierte Bereiche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 Zuständigkeitsbestimmungen, Zusammenarbeit &amp; Kohärenz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 Schaffung spezifischer Rechtsgrundlagen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rgbClr val="0070C0"/>
                </a:solidFill>
              </a:rPr>
              <a:t> KI-Festigkeit der DS-GVO</a:t>
            </a:r>
          </a:p>
          <a:p>
            <a:pPr>
              <a:lnSpc>
                <a:spcPct val="150000"/>
              </a:lnSpc>
            </a:pPr>
            <a:endParaRPr lang="de-DE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2.) KuP\34. TB LPK\TB-Cover DS 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26" y="943432"/>
            <a:ext cx="3587982" cy="50745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58799" y="2009160"/>
            <a:ext cx="5413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002060"/>
                </a:solidFill>
              </a:rPr>
              <a:t>Vielen Dank für Ihre Aufmerksamkeit!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7714" y="4869241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70C0"/>
                </a:solidFill>
              </a:rPr>
              <a:t>Weitere Informationen zum Datenschutz und zur Informationsfreiheit</a:t>
            </a:r>
          </a:p>
          <a:p>
            <a:pPr algn="ctr"/>
            <a:r>
              <a:rPr lang="de-DE" sz="2000" dirty="0">
                <a:solidFill>
                  <a:srgbClr val="0070C0"/>
                </a:solidFill>
              </a:rPr>
              <a:t>finden Sie auf unserer Webseite</a:t>
            </a:r>
          </a:p>
          <a:p>
            <a:pPr algn="ctr"/>
            <a:r>
              <a:rPr lang="de-DE" sz="2000" dirty="0">
                <a:solidFill>
                  <a:srgbClr val="0070C0"/>
                </a:solidFill>
              </a:rPr>
              <a:t>www.baden-wuerttemberg.datenschutz.de</a:t>
            </a:r>
          </a:p>
        </p:txBody>
      </p:sp>
    </p:spTree>
    <p:extLst>
      <p:ext uri="{BB962C8B-B14F-4D97-AF65-F5344CB8AC3E}">
        <p14:creationId xmlns:p14="http://schemas.microsoft.com/office/powerpoint/2010/main" val="38411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Benutzerdefiniert</PresentationFormat>
  <Paragraphs>56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Frau Groß</cp:lastModifiedBy>
  <cp:revision>182</cp:revision>
  <cp:lastPrinted>2019-06-27T17:05:26Z</cp:lastPrinted>
  <dcterms:created xsi:type="dcterms:W3CDTF">2017-06-27T17:41:42Z</dcterms:created>
  <dcterms:modified xsi:type="dcterms:W3CDTF">2019-07-04T15:09:37Z</dcterms:modified>
</cp:coreProperties>
</file>