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80" r:id="rId2"/>
    <p:sldMasterId id="2147483852" r:id="rId3"/>
    <p:sldMasterId id="2147483876" r:id="rId4"/>
  </p:sldMasterIdLst>
  <p:notesMasterIdLst>
    <p:notesMasterId r:id="rId15"/>
  </p:notesMasterIdLst>
  <p:handoutMasterIdLst>
    <p:handoutMasterId r:id="rId16"/>
  </p:handoutMasterIdLst>
  <p:sldIdLst>
    <p:sldId id="257" r:id="rId5"/>
    <p:sldId id="340" r:id="rId6"/>
    <p:sldId id="370" r:id="rId7"/>
    <p:sldId id="367" r:id="rId8"/>
    <p:sldId id="372" r:id="rId9"/>
    <p:sldId id="373" r:id="rId10"/>
    <p:sldId id="374" r:id="rId11"/>
    <p:sldId id="375" r:id="rId12"/>
    <p:sldId id="376" r:id="rId13"/>
    <p:sldId id="352" r:id="rId14"/>
  </p:sldIdLst>
  <p:sldSz cx="9144000" cy="6858000" type="screen4x3"/>
  <p:notesSz cx="7102475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d Büttner" initials="G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92D050"/>
    <a:srgbClr val="D0D8E8"/>
    <a:srgbClr val="00808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77" autoAdjust="0"/>
    <p:restoredTop sz="94660"/>
  </p:normalViewPr>
  <p:slideViewPr>
    <p:cSldViewPr>
      <p:cViewPr varScale="1">
        <p:scale>
          <a:sx n="77" d="100"/>
          <a:sy n="77" d="100"/>
        </p:scale>
        <p:origin x="-1632" y="-96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xmlns="" id="{90FAB6C9-68C0-4931-AA01-EAB8255CF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3603C7BA-863A-42D5-91DC-758069519F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985BEF82-3A5F-4EE3-9136-F6E4FA9D0EDA}" type="datetimeFigureOut">
              <a:rPr lang="de-DE"/>
              <a:pPr>
                <a:defRPr/>
              </a:pPr>
              <a:t>26.06.2019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53C673B1-7B70-43D7-A25C-22039FE8D3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42CB51CA-792E-42CC-B4FF-C39B820762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9721850"/>
            <a:ext cx="3078163" cy="512763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5C6F14E2-4A6D-4C90-A798-AEA53FB66A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7614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xmlns="" id="{3464DDE7-83E2-4412-AD73-A37215DDCB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9FE96B25-7593-4547-A246-E5D5E41DBCB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9B7F40D-7AD5-4D47-B123-1146073BBC4A}" type="datetimeFigureOut">
              <a:rPr lang="de-DE"/>
              <a:pPr>
                <a:defRPr/>
              </a:pPr>
              <a:t>26.06.2019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xmlns="" id="{23B5D884-30DC-46C1-BB34-DC6DEC0296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xmlns="" id="{D11E6E17-44C7-448C-BB0B-C5678CEF2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EB9E854E-4B5A-4377-94C6-870764645E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7B66B6F0-189B-48C4-AFA0-4CEB1BC368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5B38F6-3B08-4044-A19A-D765F4B50E0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21624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xmlns="" id="{232C262C-61E2-42B0-8592-24D7757640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1CBC12-8812-4D95-AF50-0B93A7CC9319}" type="slidenum">
              <a:rPr lang="de-DE" altLang="de-DE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22531" name="Rectangle 7">
            <a:extLst>
              <a:ext uri="{FF2B5EF4-FFF2-40B4-BE49-F238E27FC236}">
                <a16:creationId xmlns:a16="http://schemas.microsoft.com/office/drawing/2014/main" xmlns="" id="{92D2B183-D917-4836-91B0-9F4F6BF01BE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5900" y="9726613"/>
            <a:ext cx="3076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13" tIns="51361" rIns="102713" bIns="51361" anchor="b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7EC9A4B-4FAA-4266-BBEF-20989E50DE91}" type="slidenum">
              <a:rPr lang="en-GB" altLang="de-DE" sz="14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GB" altLang="de-DE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xmlns="" id="{3312CB95-4ED2-429C-8078-B14A5D7E0F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9687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xmlns="" id="{56384B6E-55B2-43A3-972E-A46B40DC6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101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713" tIns="51361" rIns="102713" bIns="5136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xmlns="" id="{62260601-0743-40EE-BF9C-36978E291A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5E91BB-F640-4443-8595-B2B0FC4531CA}" type="slidenum">
              <a:rPr lang="de-DE" altLang="de-DE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63491" name="Rectangle 7">
            <a:extLst>
              <a:ext uri="{FF2B5EF4-FFF2-40B4-BE49-F238E27FC236}">
                <a16:creationId xmlns:a16="http://schemas.microsoft.com/office/drawing/2014/main" xmlns="" id="{85EB6CFC-A827-449A-AAA9-0D0B4A0AF91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5900" y="9726613"/>
            <a:ext cx="3076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13" tIns="51361" rIns="102713" bIns="51361" anchor="b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0E39C1-E537-4A55-AB53-2416F8BC97FB}" type="slidenum">
              <a:rPr lang="en-GB" altLang="de-DE" sz="14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GB" altLang="de-DE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xmlns="" id="{E5156ABD-7168-43DB-99CC-9811A87ACB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9687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3" name="Rectangle 3">
            <a:extLst>
              <a:ext uri="{FF2B5EF4-FFF2-40B4-BE49-F238E27FC236}">
                <a16:creationId xmlns:a16="http://schemas.microsoft.com/office/drawing/2014/main" xmlns="" id="{B7C9DC87-24A1-4D4D-B7BF-D5E76FD918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101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713" tIns="51361" rIns="102713" bIns="5136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66A200FB-ED37-4B47-8669-8AE52B60F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49EB26-2E78-48D1-865C-C1FF0BF0BAEC}" type="slidenum">
              <a:rPr lang="de-DE" altLang="de-DE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24579" name="Rectangle 7">
            <a:extLst>
              <a:ext uri="{FF2B5EF4-FFF2-40B4-BE49-F238E27FC236}">
                <a16:creationId xmlns:a16="http://schemas.microsoft.com/office/drawing/2014/main" xmlns="" id="{09CF4709-F918-407A-92F9-FC646704AEA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5900" y="9726613"/>
            <a:ext cx="3076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13" tIns="51361" rIns="102713" bIns="51361" anchor="b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59422C-C9A8-4063-950A-55D33CB6FD2B}" type="slidenum">
              <a:rPr lang="en-GB" altLang="de-DE" sz="14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GB" altLang="de-DE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xmlns="" id="{7D8C1299-6DC5-4FD9-ABC1-AEC974CB37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9687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xmlns="" id="{349833EA-4975-40B4-ABB3-364A0ECE1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101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713" tIns="51361" rIns="102713" bIns="5136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66A200FB-ED37-4B47-8669-8AE52B60F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49EB26-2E78-48D1-865C-C1FF0BF0BAEC}" type="slidenum">
              <a:rPr lang="de-DE" altLang="de-DE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24579" name="Rectangle 7">
            <a:extLst>
              <a:ext uri="{FF2B5EF4-FFF2-40B4-BE49-F238E27FC236}">
                <a16:creationId xmlns:a16="http://schemas.microsoft.com/office/drawing/2014/main" xmlns="" id="{09CF4709-F918-407A-92F9-FC646704AEA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5900" y="9726613"/>
            <a:ext cx="3076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13" tIns="51361" rIns="102713" bIns="51361" anchor="b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59422C-C9A8-4063-950A-55D33CB6FD2B}" type="slidenum">
              <a:rPr lang="en-GB" altLang="de-DE" sz="14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GB" altLang="de-DE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xmlns="" id="{7D8C1299-6DC5-4FD9-ABC1-AEC974CB37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9687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xmlns="" id="{349833EA-4975-40B4-ABB3-364A0ECE1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101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713" tIns="51361" rIns="102713" bIns="5136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38976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66A200FB-ED37-4B47-8669-8AE52B60F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49EB26-2E78-48D1-865C-C1FF0BF0BAEC}" type="slidenum">
              <a:rPr lang="de-DE" altLang="de-DE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24579" name="Rectangle 7">
            <a:extLst>
              <a:ext uri="{FF2B5EF4-FFF2-40B4-BE49-F238E27FC236}">
                <a16:creationId xmlns:a16="http://schemas.microsoft.com/office/drawing/2014/main" xmlns="" id="{09CF4709-F918-407A-92F9-FC646704AEA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5900" y="9726613"/>
            <a:ext cx="3076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13" tIns="51361" rIns="102713" bIns="51361" anchor="b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59422C-C9A8-4063-950A-55D33CB6FD2B}" type="slidenum">
              <a:rPr lang="en-GB" altLang="de-DE" sz="14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GB" altLang="de-DE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xmlns="" id="{7D8C1299-6DC5-4FD9-ABC1-AEC974CB37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9687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xmlns="" id="{349833EA-4975-40B4-ABB3-364A0ECE1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101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713" tIns="51361" rIns="102713" bIns="5136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73911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66A200FB-ED37-4B47-8669-8AE52B60F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49EB26-2E78-48D1-865C-C1FF0BF0BAEC}" type="slidenum">
              <a:rPr lang="de-DE" altLang="de-DE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24579" name="Rectangle 7">
            <a:extLst>
              <a:ext uri="{FF2B5EF4-FFF2-40B4-BE49-F238E27FC236}">
                <a16:creationId xmlns:a16="http://schemas.microsoft.com/office/drawing/2014/main" xmlns="" id="{09CF4709-F918-407A-92F9-FC646704AEA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5900" y="9726613"/>
            <a:ext cx="3076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13" tIns="51361" rIns="102713" bIns="51361" anchor="b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59422C-C9A8-4063-950A-55D33CB6FD2B}" type="slidenum">
              <a:rPr lang="en-GB" altLang="de-DE" sz="14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GB" altLang="de-DE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xmlns="" id="{7D8C1299-6DC5-4FD9-ABC1-AEC974CB37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9687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xmlns="" id="{349833EA-4975-40B4-ABB3-364A0ECE1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101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713" tIns="51361" rIns="102713" bIns="5136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08403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66A200FB-ED37-4B47-8669-8AE52B60F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49EB26-2E78-48D1-865C-C1FF0BF0BAEC}" type="slidenum">
              <a:rPr lang="de-DE" altLang="de-DE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24579" name="Rectangle 7">
            <a:extLst>
              <a:ext uri="{FF2B5EF4-FFF2-40B4-BE49-F238E27FC236}">
                <a16:creationId xmlns:a16="http://schemas.microsoft.com/office/drawing/2014/main" xmlns="" id="{09CF4709-F918-407A-92F9-FC646704AEA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5900" y="9726613"/>
            <a:ext cx="3076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13" tIns="51361" rIns="102713" bIns="51361" anchor="b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59422C-C9A8-4063-950A-55D33CB6FD2B}" type="slidenum">
              <a:rPr lang="en-GB" altLang="de-DE" sz="14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GB" altLang="de-DE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xmlns="" id="{7D8C1299-6DC5-4FD9-ABC1-AEC974CB37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9687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xmlns="" id="{349833EA-4975-40B4-ABB3-364A0ECE1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101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713" tIns="51361" rIns="102713" bIns="5136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43155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66A200FB-ED37-4B47-8669-8AE52B60F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49EB26-2E78-48D1-865C-C1FF0BF0BAEC}" type="slidenum">
              <a:rPr lang="de-DE" altLang="de-DE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24579" name="Rectangle 7">
            <a:extLst>
              <a:ext uri="{FF2B5EF4-FFF2-40B4-BE49-F238E27FC236}">
                <a16:creationId xmlns:a16="http://schemas.microsoft.com/office/drawing/2014/main" xmlns="" id="{09CF4709-F918-407A-92F9-FC646704AEA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5900" y="9726613"/>
            <a:ext cx="3076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13" tIns="51361" rIns="102713" bIns="51361" anchor="b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59422C-C9A8-4063-950A-55D33CB6FD2B}" type="slidenum">
              <a:rPr lang="en-GB" altLang="de-DE" sz="14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GB" altLang="de-DE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xmlns="" id="{7D8C1299-6DC5-4FD9-ABC1-AEC974CB37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9687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xmlns="" id="{349833EA-4975-40B4-ABB3-364A0ECE1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101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713" tIns="51361" rIns="102713" bIns="5136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40423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66A200FB-ED37-4B47-8669-8AE52B60F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49EB26-2E78-48D1-865C-C1FF0BF0BAEC}" type="slidenum">
              <a:rPr lang="de-DE" altLang="de-DE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24579" name="Rectangle 7">
            <a:extLst>
              <a:ext uri="{FF2B5EF4-FFF2-40B4-BE49-F238E27FC236}">
                <a16:creationId xmlns:a16="http://schemas.microsoft.com/office/drawing/2014/main" xmlns="" id="{09CF4709-F918-407A-92F9-FC646704AEA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5900" y="9726613"/>
            <a:ext cx="3076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13" tIns="51361" rIns="102713" bIns="51361" anchor="b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59422C-C9A8-4063-950A-55D33CB6FD2B}" type="slidenum">
              <a:rPr lang="en-GB" altLang="de-DE" sz="14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GB" altLang="de-DE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xmlns="" id="{7D8C1299-6DC5-4FD9-ABC1-AEC974CB37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9687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xmlns="" id="{349833EA-4975-40B4-ABB3-364A0ECE1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101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713" tIns="51361" rIns="102713" bIns="5136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82570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66A200FB-ED37-4B47-8669-8AE52B60F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49EB26-2E78-48D1-865C-C1FF0BF0BAEC}" type="slidenum">
              <a:rPr lang="de-DE" altLang="de-DE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24579" name="Rectangle 7">
            <a:extLst>
              <a:ext uri="{FF2B5EF4-FFF2-40B4-BE49-F238E27FC236}">
                <a16:creationId xmlns:a16="http://schemas.microsoft.com/office/drawing/2014/main" xmlns="" id="{09CF4709-F918-407A-92F9-FC646704AEA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5900" y="9726613"/>
            <a:ext cx="3076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13" tIns="51361" rIns="102713" bIns="51361" anchor="b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59422C-C9A8-4063-950A-55D33CB6FD2B}" type="slidenum">
              <a:rPr lang="en-GB" altLang="de-DE" sz="14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GB" altLang="de-DE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xmlns="" id="{7D8C1299-6DC5-4FD9-ABC1-AEC974CB37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9687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xmlns="" id="{349833EA-4975-40B4-ABB3-364A0ECE1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101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713" tIns="51361" rIns="102713" bIns="5136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3921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42F96F3-AE16-408D-B568-2258E3743F99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043608" y="6364800"/>
            <a:ext cx="532859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900" kern="1200" noProof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dirty="0">
                <a:solidFill>
                  <a:srgbClr val="339933"/>
                </a:solidFill>
              </a:rPr>
              <a:t>Informationsveranstaltung DSGVO wirkt (?) – 1 Jahr DSGVO – Praxiserfahrungen und Evaluation</a:t>
            </a:r>
          </a:p>
        </p:txBody>
      </p:sp>
    </p:spTree>
    <p:extLst>
      <p:ext uri="{BB962C8B-B14F-4D97-AF65-F5344CB8AC3E}">
        <p14:creationId xmlns:p14="http://schemas.microsoft.com/office/powerpoint/2010/main" val="55117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2738" y="196850"/>
            <a:ext cx="8518525" cy="29051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D3731692-3950-41D4-B306-85D994600C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8058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9725" y="258763"/>
            <a:ext cx="2130425" cy="5543550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95275" y="258763"/>
            <a:ext cx="6242050" cy="55435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F24A8CC3-4581-4181-9AE0-F6BFDBBD2D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7557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894FE335-BF72-4718-BB0C-6992137CB077}"/>
              </a:ext>
            </a:extLst>
          </p:cNvPr>
          <p:cNvSpPr>
            <a:spLocks noChangeArrowheads="1"/>
          </p:cNvSpPr>
          <p:nvPr/>
        </p:nvSpPr>
        <p:spPr bwMode="gray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A501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e-DE" altLang="de-DE" sz="1600" b="1">
                <a:solidFill>
                  <a:srgbClr val="000000"/>
                </a:solidFill>
                <a:cs typeface="Arial" charset="0"/>
              </a:rPr>
              <a:t>YOUR LOGO</a:t>
            </a:r>
          </a:p>
        </p:txBody>
      </p:sp>
      <p:sp>
        <p:nvSpPr>
          <p:cNvPr id="1229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63600" y="3722688"/>
            <a:ext cx="7485063" cy="960437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12293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863600" y="4718050"/>
            <a:ext cx="7510463" cy="8001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86"/>
      </p:ext>
    </p:extLst>
  </p:cSld>
  <p:clrMapOvr>
    <a:masterClrMapping/>
  </p:clrMapOvr>
  <p:transition spd="med"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96996955-A884-47E8-844A-60773D8AD2B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r>
              <a:rPr lang="de-DE" altLang="de-DE">
                <a:sym typeface="Wingdings" panose="05000000000000000000" pitchFamily="2" charset="2"/>
              </a:rPr>
              <a:t></a:t>
            </a:r>
            <a:r>
              <a:rPr lang="de-DE" altLang="de-DE"/>
              <a:t> </a:t>
            </a:r>
            <a:fld id="{E77F496D-7E2C-48C8-BC59-A241B09A80D3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519010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937C61BA-C8AB-4ED7-B89B-105E4CCE6CD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r>
              <a:rPr lang="de-DE" altLang="de-DE">
                <a:sym typeface="Wingdings" panose="05000000000000000000" pitchFamily="2" charset="2"/>
              </a:rPr>
              <a:t></a:t>
            </a:r>
            <a:r>
              <a:rPr lang="de-DE" altLang="de-DE"/>
              <a:t> </a:t>
            </a:r>
            <a:fld id="{950B410D-2D92-4221-9B1D-606ABD704A3B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2197640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83474853-C835-470E-AFFD-8DE695F65B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r>
              <a:rPr lang="de-DE" altLang="de-DE">
                <a:sym typeface="Wingdings" panose="05000000000000000000" pitchFamily="2" charset="2"/>
              </a:rPr>
              <a:t></a:t>
            </a:r>
            <a:r>
              <a:rPr lang="de-DE" altLang="de-DE"/>
              <a:t> </a:t>
            </a:r>
            <a:fld id="{80EB6822-9391-46BF-A413-4BD0157A114A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1304042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AD1F7FD8-35F7-4AF6-AF57-12E3621014F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r>
              <a:rPr lang="de-DE" altLang="de-DE">
                <a:sym typeface="Wingdings" panose="05000000000000000000" pitchFamily="2" charset="2"/>
              </a:rPr>
              <a:t></a:t>
            </a:r>
            <a:r>
              <a:rPr lang="de-DE" altLang="de-DE"/>
              <a:t> </a:t>
            </a:r>
            <a:fld id="{CC079EA7-69E2-4E75-AA24-F8B9DC9347DA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9340686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xmlns="" id="{04E46CF9-438E-4788-A514-E912AFAAF37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r>
              <a:rPr lang="de-DE" altLang="de-DE">
                <a:sym typeface="Wingdings" panose="05000000000000000000" pitchFamily="2" charset="2"/>
              </a:rPr>
              <a:t></a:t>
            </a:r>
            <a:r>
              <a:rPr lang="de-DE" altLang="de-DE"/>
              <a:t> </a:t>
            </a:r>
            <a:fld id="{9020C100-B751-4C5C-9904-17E544C67EE3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3158157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xmlns="" id="{E4358D23-D6AE-4C5E-B368-4B1D7599F0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r>
              <a:rPr lang="de-DE" altLang="de-DE">
                <a:sym typeface="Wingdings" panose="05000000000000000000" pitchFamily="2" charset="2"/>
              </a:rPr>
              <a:t></a:t>
            </a:r>
            <a:r>
              <a:rPr lang="de-DE" altLang="de-DE"/>
              <a:t> </a:t>
            </a:r>
            <a:fld id="{60AD679C-082A-4994-95A3-11DAA02CA2E8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4483626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652CBBF0-6A97-4473-8A39-46FED15E9DF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r>
              <a:rPr lang="de-DE" altLang="de-DE">
                <a:sym typeface="Wingdings" panose="05000000000000000000" pitchFamily="2" charset="2"/>
              </a:rPr>
              <a:t></a:t>
            </a:r>
            <a:r>
              <a:rPr lang="de-DE" altLang="de-DE"/>
              <a:t> </a:t>
            </a:r>
            <a:fld id="{BEE2C33D-69E0-4E92-8D35-A55552641D85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8424034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2738" y="196850"/>
            <a:ext cx="8518525" cy="290513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B344EBE0-37BF-4C8A-89F4-FD2645C022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22398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ABBBFAC7-C70C-4409-91FA-B170A547CC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r>
              <a:rPr lang="de-DE" altLang="de-DE">
                <a:sym typeface="Wingdings" panose="05000000000000000000" pitchFamily="2" charset="2"/>
              </a:rPr>
              <a:t></a:t>
            </a:r>
            <a:r>
              <a:rPr lang="de-DE" altLang="de-DE"/>
              <a:t> </a:t>
            </a:r>
            <a:fld id="{CEEEAECF-ECA8-4FAC-950C-5E4C54D912A1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38244362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A15E622C-6CB9-40A2-94D1-0E21B2B1712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r>
              <a:rPr lang="de-DE" altLang="de-DE">
                <a:sym typeface="Wingdings" panose="05000000000000000000" pitchFamily="2" charset="2"/>
              </a:rPr>
              <a:t></a:t>
            </a:r>
            <a:r>
              <a:rPr lang="de-DE" altLang="de-DE"/>
              <a:t> </a:t>
            </a:r>
            <a:fld id="{F2E60400-AF75-46C0-B460-94FE830641D5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67026550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8775" y="147638"/>
            <a:ext cx="2130425" cy="58578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4325" y="147638"/>
            <a:ext cx="6242050" cy="585787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7630E6CE-390C-427E-A076-7068840344F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r>
              <a:rPr lang="de-DE" altLang="de-DE">
                <a:sym typeface="Wingdings" panose="05000000000000000000" pitchFamily="2" charset="2"/>
              </a:rPr>
              <a:t></a:t>
            </a:r>
            <a:r>
              <a:rPr lang="de-DE" altLang="de-DE"/>
              <a:t> </a:t>
            </a:r>
            <a:fld id="{677776CF-786E-4F44-A9BB-0B83C92405C6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09243379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esign_6_y">
            <a:extLst>
              <a:ext uri="{FF2B5EF4-FFF2-40B4-BE49-F238E27FC236}">
                <a16:creationId xmlns:a16="http://schemas.microsoft.com/office/drawing/2014/main" xmlns="" id="{169101E1-A5D4-4894-AE8C-9F17442D1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5D47ADF1-CC8C-40B3-9AC0-CAD19271BB8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A501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e-DE" altLang="de-DE" sz="1600" b="1">
                <a:solidFill>
                  <a:srgbClr val="000000"/>
                </a:solidFill>
                <a:cs typeface="Arial" charset="0"/>
              </a:rPr>
              <a:t>YOUR LOGO</a:t>
            </a:r>
          </a:p>
        </p:txBody>
      </p:sp>
      <p:sp>
        <p:nvSpPr>
          <p:cNvPr id="1229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63600" y="3908425"/>
            <a:ext cx="7485063" cy="971550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12293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863600" y="4906963"/>
            <a:ext cx="7510463" cy="558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10916872"/>
      </p:ext>
    </p:extLst>
  </p:cSld>
  <p:clrMapOvr>
    <a:masterClrMapping/>
  </p:clrMapOvr>
  <p:transition spd="med">
    <p:fade/>
  </p:transition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C9197FB5-F56A-4EA7-9803-75B557CECBF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r>
              <a:rPr lang="de-DE" altLang="de-DE">
                <a:sym typeface="Wingdings" panose="05000000000000000000" pitchFamily="2" charset="2"/>
              </a:rPr>
              <a:t></a:t>
            </a:r>
            <a:r>
              <a:rPr lang="de-DE" altLang="de-DE"/>
              <a:t> </a:t>
            </a:r>
            <a:fld id="{03B0ED4A-2A34-4C95-A709-B7A87D326154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88256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5A42C430-C468-4008-AC41-DD2A140A281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r>
              <a:rPr lang="de-DE" altLang="de-DE">
                <a:sym typeface="Wingdings" panose="05000000000000000000" pitchFamily="2" charset="2"/>
              </a:rPr>
              <a:t></a:t>
            </a:r>
            <a:r>
              <a:rPr lang="de-DE" altLang="de-DE"/>
              <a:t> </a:t>
            </a:r>
            <a:fld id="{0FFE4440-A688-423D-B8A8-72C79D18A872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61920067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20E29717-47E8-43A0-A165-F3EC18E56BE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r>
              <a:rPr lang="de-DE" altLang="de-DE">
                <a:sym typeface="Wingdings" panose="05000000000000000000" pitchFamily="2" charset="2"/>
              </a:rPr>
              <a:t></a:t>
            </a:r>
            <a:r>
              <a:rPr lang="de-DE" altLang="de-DE"/>
              <a:t> </a:t>
            </a:r>
            <a:fld id="{DC9335AC-266B-4058-844E-BBFA7C3F7F68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07879071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81827284-353F-4E01-82BD-914F912DF2B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r>
              <a:rPr lang="de-DE" altLang="de-DE">
                <a:sym typeface="Wingdings" panose="05000000000000000000" pitchFamily="2" charset="2"/>
              </a:rPr>
              <a:t></a:t>
            </a:r>
            <a:r>
              <a:rPr lang="de-DE" altLang="de-DE"/>
              <a:t> </a:t>
            </a:r>
            <a:fld id="{35846A1A-E0B6-4D30-A9C2-889F5BDF0E55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8534840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xmlns="" id="{A26F3FB4-B6BD-4DF2-849A-44F834FE2E3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r>
              <a:rPr lang="de-DE" altLang="de-DE">
                <a:sym typeface="Wingdings" panose="05000000000000000000" pitchFamily="2" charset="2"/>
              </a:rPr>
              <a:t></a:t>
            </a:r>
            <a:r>
              <a:rPr lang="de-DE" altLang="de-DE"/>
              <a:t> </a:t>
            </a:r>
            <a:fld id="{45018610-486F-4D2A-A7EA-922B9ED6A5AB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49263027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xmlns="" id="{70387822-3130-4D5C-B910-6CE4936B125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r>
              <a:rPr lang="de-DE" altLang="de-DE">
                <a:sym typeface="Wingdings" panose="05000000000000000000" pitchFamily="2" charset="2"/>
              </a:rPr>
              <a:t></a:t>
            </a:r>
            <a:r>
              <a:rPr lang="de-DE" altLang="de-DE"/>
              <a:t> </a:t>
            </a:r>
            <a:fld id="{8A07CCE3-FAF6-4D93-BE12-B6F731A739CD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5467070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2FF51C15-E794-4D30-8F60-92F62BDF68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599233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7F5A6D82-0918-4D31-934A-E1BE024F42E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r>
              <a:rPr lang="de-DE" altLang="de-DE">
                <a:sym typeface="Wingdings" panose="05000000000000000000" pitchFamily="2" charset="2"/>
              </a:rPr>
              <a:t></a:t>
            </a:r>
            <a:r>
              <a:rPr lang="de-DE" altLang="de-DE"/>
              <a:t> </a:t>
            </a:r>
            <a:fld id="{73C28F44-2F73-45CE-9CA0-B5D19D684197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6316945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A5E67378-982F-480D-A124-2F8DE2B1479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r>
              <a:rPr lang="de-DE" altLang="de-DE">
                <a:sym typeface="Wingdings" panose="05000000000000000000" pitchFamily="2" charset="2"/>
              </a:rPr>
              <a:t></a:t>
            </a:r>
            <a:r>
              <a:rPr lang="de-DE" altLang="de-DE"/>
              <a:t> </a:t>
            </a:r>
            <a:fld id="{62DB2F4E-DAAA-4D64-BF49-C5C9F939E18B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40758369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71909286-5BBB-4B42-8209-9E92B39ADF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r>
              <a:rPr lang="de-DE" altLang="de-DE">
                <a:sym typeface="Wingdings" panose="05000000000000000000" pitchFamily="2" charset="2"/>
              </a:rPr>
              <a:t></a:t>
            </a:r>
            <a:r>
              <a:rPr lang="de-DE" altLang="de-DE"/>
              <a:t> </a:t>
            </a:r>
            <a:fld id="{B3FE2F67-CBC0-46D0-BDD0-849252FD939C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99801055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8775" y="90488"/>
            <a:ext cx="2130425" cy="59150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4325" y="90488"/>
            <a:ext cx="6242050" cy="59150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31AD9083-20A0-442E-B5AD-70CFA6AEAB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r>
              <a:rPr lang="de-DE" altLang="de-DE">
                <a:sym typeface="Wingdings" panose="05000000000000000000" pitchFamily="2" charset="2"/>
              </a:rPr>
              <a:t></a:t>
            </a:r>
            <a:r>
              <a:rPr lang="de-DE" altLang="de-DE"/>
              <a:t> </a:t>
            </a:r>
            <a:fld id="{0B0358D7-231F-4378-A1EE-6558B3B3581E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85701382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Title1">
            <a:extLst>
              <a:ext uri="{FF2B5EF4-FFF2-40B4-BE49-F238E27FC236}">
                <a16:creationId xmlns:a16="http://schemas.microsoft.com/office/drawing/2014/main" xmlns="" id="{E75C5B4E-A573-422B-9494-480CBCF2F1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3">
            <a:extLst>
              <a:ext uri="{FF2B5EF4-FFF2-40B4-BE49-F238E27FC236}">
                <a16:creationId xmlns:a16="http://schemas.microsoft.com/office/drawing/2014/main" xmlns="" id="{26516695-7C20-45D4-B59D-DBB148234E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916363"/>
            <a:ext cx="9144000" cy="182086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76078"/>
                  <a:invGamma/>
                  <a:alpha val="89999"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eaLnBrk="1" hangingPunct="1">
              <a:defRPr/>
            </a:pPr>
            <a:endParaRPr lang="de-DE" sz="20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5720D445-B130-498F-B176-824B9D25751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7188200" y="6184900"/>
            <a:ext cx="1646238" cy="377825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A501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e-DE" altLang="de-DE" sz="1700" b="1">
                <a:solidFill>
                  <a:srgbClr val="000000"/>
                </a:solidFill>
                <a:cs typeface="Arial" charset="0"/>
              </a:rPr>
              <a:t>YOUR </a:t>
            </a:r>
            <a:r>
              <a:rPr lang="de-DE" altLang="de-DE" sz="1700" b="1">
                <a:solidFill>
                  <a:srgbClr val="FEA501"/>
                </a:solidFill>
                <a:cs typeface="Arial" charset="0"/>
              </a:rPr>
              <a:t>LOGO</a:t>
            </a:r>
          </a:p>
        </p:txBody>
      </p:sp>
      <p:sp>
        <p:nvSpPr>
          <p:cNvPr id="1229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63600" y="3941763"/>
            <a:ext cx="4702175" cy="960437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12293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863600" y="4937125"/>
            <a:ext cx="4719638" cy="8001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36047757"/>
      </p:ext>
    </p:extLst>
  </p:cSld>
  <p:clrMapOvr>
    <a:masterClrMapping/>
  </p:clrMapOvr>
  <p:transition spd="med">
    <p:fade/>
  </p:transition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9B4B2B4D-2B03-4E20-95D8-B0A74AABCB5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r>
              <a:rPr lang="de-DE" altLang="de-DE">
                <a:sym typeface="Wingdings" panose="05000000000000000000" pitchFamily="2" charset="2"/>
              </a:rPr>
              <a:t></a:t>
            </a:r>
            <a:r>
              <a:rPr lang="de-DE" altLang="de-DE"/>
              <a:t> </a:t>
            </a:r>
            <a:fld id="{FC083EA1-81E8-4A3E-B6A5-B0694F36E22E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24080164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90DCA628-A2D5-4D7B-A44B-C4BDBA1C568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r>
              <a:rPr lang="de-DE" altLang="de-DE">
                <a:sym typeface="Wingdings" panose="05000000000000000000" pitchFamily="2" charset="2"/>
              </a:rPr>
              <a:t></a:t>
            </a:r>
            <a:r>
              <a:rPr lang="de-DE" altLang="de-DE"/>
              <a:t> </a:t>
            </a:r>
            <a:fld id="{40A56AAA-398E-4BB3-851A-EC06CE833A5E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869651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E937AED7-A52D-454B-A30E-C17E157A257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r>
              <a:rPr lang="de-DE" altLang="de-DE">
                <a:sym typeface="Wingdings" panose="05000000000000000000" pitchFamily="2" charset="2"/>
              </a:rPr>
              <a:t></a:t>
            </a:r>
            <a:r>
              <a:rPr lang="de-DE" altLang="de-DE"/>
              <a:t> </a:t>
            </a:r>
            <a:fld id="{062B0554-6EF1-4A73-9FF3-E08FE3038907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43316716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D72A64AC-7826-4B4A-86C5-1523AA3FAD8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r>
              <a:rPr lang="de-DE" altLang="de-DE">
                <a:sym typeface="Wingdings" panose="05000000000000000000" pitchFamily="2" charset="2"/>
              </a:rPr>
              <a:t></a:t>
            </a:r>
            <a:r>
              <a:rPr lang="de-DE" altLang="de-DE"/>
              <a:t> </a:t>
            </a:r>
            <a:fld id="{E1820AF4-8669-49C2-BAA3-FBA2E6C9FF1E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64537125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xmlns="" id="{EA120CD1-6898-42EF-B754-85745F19450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r>
              <a:rPr lang="de-DE" altLang="de-DE">
                <a:sym typeface="Wingdings" panose="05000000000000000000" pitchFamily="2" charset="2"/>
              </a:rPr>
              <a:t></a:t>
            </a:r>
            <a:r>
              <a:rPr lang="de-DE" altLang="de-DE"/>
              <a:t> </a:t>
            </a:r>
            <a:fld id="{7C6B689E-7CC0-4856-94A5-49A39B03B58B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5852910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2738" y="196850"/>
            <a:ext cx="8518525" cy="29051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6AD1C957-477D-43C1-B9E4-C97F71052D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101520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xmlns="" id="{31989906-1CEB-4205-86D4-CEC778F3085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r>
              <a:rPr lang="de-DE" altLang="de-DE">
                <a:sym typeface="Wingdings" panose="05000000000000000000" pitchFamily="2" charset="2"/>
              </a:rPr>
              <a:t></a:t>
            </a:r>
            <a:r>
              <a:rPr lang="de-DE" altLang="de-DE"/>
              <a:t> </a:t>
            </a:r>
            <a:fld id="{B060B4E5-C38B-44FF-A781-27B2025F3EA2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82168915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F8242120-04C0-4AC5-999C-2E77CBBE843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r>
              <a:rPr lang="de-DE" altLang="de-DE">
                <a:sym typeface="Wingdings" panose="05000000000000000000" pitchFamily="2" charset="2"/>
              </a:rPr>
              <a:t></a:t>
            </a:r>
            <a:r>
              <a:rPr lang="de-DE" altLang="de-DE"/>
              <a:t> </a:t>
            </a:r>
            <a:fld id="{E22FA6FE-E66F-4B83-B614-ADBA3E571FEE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07443410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CAD686BA-1BF1-4CBE-BDB4-BB8DD4402FC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r>
              <a:rPr lang="de-DE" altLang="de-DE">
                <a:sym typeface="Wingdings" panose="05000000000000000000" pitchFamily="2" charset="2"/>
              </a:rPr>
              <a:t></a:t>
            </a:r>
            <a:r>
              <a:rPr lang="de-DE" altLang="de-DE"/>
              <a:t> </a:t>
            </a:r>
            <a:fld id="{9D7D6712-B2BF-40F9-811A-01D520B427C1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80101220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B6AE9268-FFEC-4F1C-AB76-DF875F788CA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r>
              <a:rPr lang="de-DE" altLang="de-DE">
                <a:sym typeface="Wingdings" panose="05000000000000000000" pitchFamily="2" charset="2"/>
              </a:rPr>
              <a:t></a:t>
            </a:r>
            <a:r>
              <a:rPr lang="de-DE" altLang="de-DE"/>
              <a:t> </a:t>
            </a:r>
            <a:fld id="{C241E60B-57D9-4EFB-8A1D-A7B8B4F3ED9C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1933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8775" y="173038"/>
            <a:ext cx="2130425" cy="58324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4325" y="173038"/>
            <a:ext cx="6242050" cy="583247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623A4A77-9F9A-44E0-96BC-524E570559A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r>
              <a:rPr lang="de-DE" altLang="de-DE">
                <a:sym typeface="Wingdings" panose="05000000000000000000" pitchFamily="2" charset="2"/>
              </a:rPr>
              <a:t></a:t>
            </a:r>
            <a:r>
              <a:rPr lang="de-DE" altLang="de-DE"/>
              <a:t> </a:t>
            </a:r>
            <a:fld id="{8D511550-12E7-4D1C-8C59-A1CB95F808C7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5806731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3751B9D2-D40F-4E6B-8C51-0FC1F4897B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6151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2738" y="196850"/>
            <a:ext cx="8518525" cy="29051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359BA2BD-F2CF-422B-8CE9-3E4F53B42A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52460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49689FE2-3A46-4493-9488-474C733F5F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1334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7620745-CD29-41D1-8E9E-9B413ED96F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04174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8BBB2DDF-03DC-4748-BE31-B351B8E2D8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9507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xmlns="" id="{4C2C41C0-9545-40FA-AE80-344F0C7FF9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1"/>
              <a:t>Textmasterformate durch Klicken bearbeiten</a:t>
            </a:r>
          </a:p>
          <a:p>
            <a:pPr lvl="1"/>
            <a:r>
              <a:rPr lang="de-DE" altLang="de-DE" noProof="1"/>
              <a:t>Zweite Ebene</a:t>
            </a:r>
          </a:p>
          <a:p>
            <a:pPr lvl="2"/>
            <a:r>
              <a:rPr lang="de-DE" altLang="de-DE" noProof="1"/>
              <a:t>Dritte Ebene</a:t>
            </a:r>
          </a:p>
          <a:p>
            <a:pPr lvl="3"/>
            <a:r>
              <a:rPr lang="de-DE" altLang="de-DE" noProof="1"/>
              <a:t>Vierte Ebene</a:t>
            </a:r>
          </a:p>
          <a:p>
            <a:pPr lvl="4"/>
            <a:r>
              <a:rPr lang="de-DE" altLang="de-DE" noProof="1"/>
              <a:t>Fünfte Ebene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86BC46DB-F56E-44EE-A02D-A0ED46289247}"/>
              </a:ext>
            </a:extLst>
          </p:cNvPr>
          <p:cNvSpPr/>
          <p:nvPr userDrawn="1"/>
        </p:nvSpPr>
        <p:spPr>
          <a:xfrm>
            <a:off x="0" y="-100013"/>
            <a:ext cx="219075" cy="7058026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96A4211C-CF31-4A6C-B69B-EFD3C30FF0CC}"/>
              </a:ext>
            </a:extLst>
          </p:cNvPr>
          <p:cNvSpPr/>
          <p:nvPr userDrawn="1"/>
        </p:nvSpPr>
        <p:spPr>
          <a:xfrm>
            <a:off x="219075" y="6021388"/>
            <a:ext cx="8612188" cy="836612"/>
          </a:xfrm>
          <a:prstGeom prst="rect">
            <a:avLst/>
          </a:prstGeom>
          <a:gradFill>
            <a:gsLst>
              <a:gs pos="54000">
                <a:schemeClr val="bg1">
                  <a:lumMod val="95000"/>
                </a:schemeClr>
              </a:gs>
              <a:gs pos="100000">
                <a:srgbClr val="FFFFFF"/>
              </a:gs>
              <a:gs pos="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xmlns="" id="{E1428B73-6B3D-4724-AD8D-6A37CA4922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043608" y="6365875"/>
            <a:ext cx="532859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 noProof="1">
                <a:solidFill>
                  <a:srgbClr val="3399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altLang="de-DE" dirty="0"/>
              <a:t>Informationsveranstaltung DSGVO wirkt (?) – 1 Jahr DSGVO – Praxiserfahrungen und Evaluation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xmlns="" id="{743EF455-1BC3-48C5-9E63-3F2BC9EBCDC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900" dirty="0">
                <a:solidFill>
                  <a:srgbClr val="339933"/>
                </a:solidFill>
              </a:rPr>
              <a:t>Seite </a:t>
            </a:r>
            <a:r>
              <a:rPr lang="de-DE" altLang="de-DE" sz="900" dirty="0">
                <a:solidFill>
                  <a:srgbClr val="339933"/>
                </a:solidFill>
                <a:sym typeface="Wingdings" panose="05000000000000000000" pitchFamily="2" charset="2"/>
              </a:rPr>
              <a:t></a:t>
            </a:r>
            <a:r>
              <a:rPr lang="de-DE" altLang="de-DE" sz="900" dirty="0">
                <a:solidFill>
                  <a:srgbClr val="339933"/>
                </a:solidFill>
              </a:rPr>
              <a:t> </a:t>
            </a:r>
            <a:fld id="{E6EB3DBF-CEDB-41EE-8F0A-070F42716C3C}" type="slidenum">
              <a:rPr lang="de-DE" altLang="de-DE" sz="900" smtClean="0">
                <a:solidFill>
                  <a:srgbClr val="339933"/>
                </a:solidFill>
              </a:rPr>
              <a:pPr eaLnBrk="1" hangingPunct="1">
                <a:defRPr/>
              </a:pPr>
              <a:t>‹Nr.›</a:t>
            </a:fld>
            <a:endParaRPr lang="de-DE" altLang="de-DE" sz="900" dirty="0">
              <a:solidFill>
                <a:srgbClr val="339933"/>
              </a:solidFill>
            </a:endParaRPr>
          </a:p>
        </p:txBody>
      </p:sp>
      <p:pic>
        <p:nvPicPr>
          <p:cNvPr id="1032" name="Grafik 3" descr="Ein Bild, das Objekt enthält.&#10;&#10;Mit hoher Zuverlässigkeit generierte Beschreibung">
            <a:extLst>
              <a:ext uri="{FF2B5EF4-FFF2-40B4-BE49-F238E27FC236}">
                <a16:creationId xmlns:a16="http://schemas.microsoft.com/office/drawing/2014/main" xmlns="" id="{F644C3A3-2E73-4FCE-99E5-EF0DEF54FE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6327775"/>
            <a:ext cx="23510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xmlns="" id="{D3322A24-8E64-48EC-9DBD-6E6144BA5B4F}"/>
              </a:ext>
            </a:extLst>
          </p:cNvPr>
          <p:cNvSpPr txBox="1">
            <a:spLocks/>
          </p:cNvSpPr>
          <p:nvPr userDrawn="1"/>
        </p:nvSpPr>
        <p:spPr>
          <a:xfrm>
            <a:off x="295275" y="279590"/>
            <a:ext cx="8524875" cy="65050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de-DE" altLang="de-DE" sz="3000" b="1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 Cond" panose="020B0506020202020204" pitchFamily="34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 Cond" panose="020B0506020202020204" pitchFamily="34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 Cond" panose="020B0506020202020204" pitchFamily="34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 Cond" panose="020B0506020202020204" pitchFamily="34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2400" b="0" dirty="0">
                <a:solidFill>
                  <a:srgbClr val="339933"/>
                </a:solidFill>
                <a:latin typeface="+mj-lt"/>
                <a:ea typeface="+mn-ea"/>
              </a:rPr>
              <a:t>Europäische Datenschutzgrundverordnung eine erste Bilanz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0" r:id="rId1"/>
    <p:sldLayoutId id="2147485761" r:id="rId2"/>
    <p:sldLayoutId id="2147485762" r:id="rId3"/>
    <p:sldLayoutId id="2147485763" r:id="rId4"/>
    <p:sldLayoutId id="2147485764" r:id="rId5"/>
    <p:sldLayoutId id="2147485765" r:id="rId6"/>
    <p:sldLayoutId id="2147485766" r:id="rId7"/>
    <p:sldLayoutId id="2147485767" r:id="rId8"/>
    <p:sldLayoutId id="2147485768" r:id="rId9"/>
    <p:sldLayoutId id="2147485769" r:id="rId10"/>
    <p:sldLayoutId id="214748577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0" lang="de-DE" altLang="de-DE" sz="2800" b="0" i="0" u="none" strike="noStrike" kern="0" cap="none" spc="0" normalizeH="0" baseline="0" noProof="1" smtClean="0">
          <a:ln>
            <a:noFill/>
          </a:ln>
          <a:solidFill>
            <a:srgbClr val="000000"/>
          </a:solidFill>
          <a:effectLst/>
          <a:uLnTx/>
          <a:uFillTx/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Nova Cond" panose="020B0506020202020204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Nova Cond" panose="020B0506020202020204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Nova Cond" panose="020B0506020202020204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Nova Cond" panose="020B0506020202020204" pitchFamily="34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>
            <a:extLst>
              <a:ext uri="{FF2B5EF4-FFF2-40B4-BE49-F238E27FC236}">
                <a16:creationId xmlns:a16="http://schemas.microsoft.com/office/drawing/2014/main" xmlns="" id="{51417089-5948-49E2-AA9C-E5CA860C25D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62175" y="6408738"/>
            <a:ext cx="47847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de-DE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xmlns="" id="{D079EAE0-75CB-45AD-B12A-93EBB533D3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314325" y="147638"/>
            <a:ext cx="59023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1269" name="Rectangle 10">
            <a:extLst>
              <a:ext uri="{FF2B5EF4-FFF2-40B4-BE49-F238E27FC236}">
                <a16:creationId xmlns:a16="http://schemas.microsoft.com/office/drawing/2014/main" xmlns="" id="{7D416D34-537C-4CE8-A808-7F4831D5D4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Page </a:t>
            </a:r>
            <a:r>
              <a:rPr lang="de-DE" altLang="de-DE">
                <a:sym typeface="Wingdings" panose="05000000000000000000" pitchFamily="2" charset="2"/>
              </a:rPr>
              <a:t></a:t>
            </a:r>
            <a:r>
              <a:rPr lang="de-DE" altLang="de-DE"/>
              <a:t> </a:t>
            </a:r>
            <a:fld id="{3B5532C6-0CBC-4EFB-A3F0-E87C9F79E8D6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2053" name="Rectangle 12">
            <a:extLst>
              <a:ext uri="{FF2B5EF4-FFF2-40B4-BE49-F238E27FC236}">
                <a16:creationId xmlns:a16="http://schemas.microsoft.com/office/drawing/2014/main" xmlns="" id="{A4CCAF33-1C27-47A5-A2F3-EB0A79FB23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</p:txBody>
      </p:sp>
      <p:sp>
        <p:nvSpPr>
          <p:cNvPr id="11270" name="Rectangle 7">
            <a:extLst>
              <a:ext uri="{FF2B5EF4-FFF2-40B4-BE49-F238E27FC236}">
                <a16:creationId xmlns:a16="http://schemas.microsoft.com/office/drawing/2014/main" xmlns="" id="{C5DD915D-EED3-412B-B695-20196CB7CD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A501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e-DE" altLang="de-DE" sz="1600" b="1" dirty="0">
                <a:solidFill>
                  <a:srgbClr val="000000"/>
                </a:solidFill>
                <a:cs typeface="Arial" charset="0"/>
              </a:rPr>
              <a:t>YOUR 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1" r:id="rId1"/>
    <p:sldLayoutId id="2147485730" r:id="rId2"/>
    <p:sldLayoutId id="2147485731" r:id="rId3"/>
    <p:sldLayoutId id="2147485732" r:id="rId4"/>
    <p:sldLayoutId id="2147485733" r:id="rId5"/>
    <p:sldLayoutId id="2147485734" r:id="rId6"/>
    <p:sldLayoutId id="2147485735" r:id="rId7"/>
    <p:sldLayoutId id="2147485736" r:id="rId8"/>
    <p:sldLayoutId id="2147485737" r:id="rId9"/>
    <p:sldLayoutId id="2147485738" r:id="rId10"/>
    <p:sldLayoutId id="2147485739" r:id="rId11"/>
  </p:sldLayoutIdLst>
  <p:transition spd="med">
    <p:fade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Design_6_o">
            <a:extLst>
              <a:ext uri="{FF2B5EF4-FFF2-40B4-BE49-F238E27FC236}">
                <a16:creationId xmlns:a16="http://schemas.microsoft.com/office/drawing/2014/main" xmlns="" id="{0481043D-2A76-49FF-8575-613EEE0119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5">
            <a:extLst>
              <a:ext uri="{FF2B5EF4-FFF2-40B4-BE49-F238E27FC236}">
                <a16:creationId xmlns:a16="http://schemas.microsoft.com/office/drawing/2014/main" xmlns="" id="{B7EFDA34-00A0-4351-9575-36EED092DE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62175" y="6408738"/>
            <a:ext cx="47847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de-DE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76" name="Rectangle 7">
            <a:extLst>
              <a:ext uri="{FF2B5EF4-FFF2-40B4-BE49-F238E27FC236}">
                <a16:creationId xmlns:a16="http://schemas.microsoft.com/office/drawing/2014/main" xmlns="" id="{2AAD5756-8353-4567-9745-36793DED1C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314325" y="90488"/>
            <a:ext cx="60579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1269" name="Rectangle 10">
            <a:extLst>
              <a:ext uri="{FF2B5EF4-FFF2-40B4-BE49-F238E27FC236}">
                <a16:creationId xmlns:a16="http://schemas.microsoft.com/office/drawing/2014/main" xmlns="" id="{FFAB30A0-92D5-4F93-B831-7835EC1B346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Page </a:t>
            </a:r>
            <a:r>
              <a:rPr lang="de-DE" altLang="de-DE">
                <a:sym typeface="Wingdings" panose="05000000000000000000" pitchFamily="2" charset="2"/>
              </a:rPr>
              <a:t></a:t>
            </a:r>
            <a:r>
              <a:rPr lang="de-DE" altLang="de-DE"/>
              <a:t> </a:t>
            </a:r>
            <a:fld id="{3805D4F1-3E06-4B34-9976-E7A5F2A319E4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3078" name="Rectangle 12">
            <a:extLst>
              <a:ext uri="{FF2B5EF4-FFF2-40B4-BE49-F238E27FC236}">
                <a16:creationId xmlns:a16="http://schemas.microsoft.com/office/drawing/2014/main" xmlns="" id="{5EC3581F-5FFF-4E07-AD39-7DDB71FA2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</p:txBody>
      </p:sp>
      <p:sp>
        <p:nvSpPr>
          <p:cNvPr id="17415" name="Rectangle 8">
            <a:extLst>
              <a:ext uri="{FF2B5EF4-FFF2-40B4-BE49-F238E27FC236}">
                <a16:creationId xmlns:a16="http://schemas.microsoft.com/office/drawing/2014/main" xmlns="" id="{F574A5C8-590A-4791-8618-15747932703C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A501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e-DE" altLang="de-DE" sz="1600" b="1" dirty="0">
                <a:solidFill>
                  <a:srgbClr val="000000"/>
                </a:solidFill>
                <a:cs typeface="Arial" charset="0"/>
              </a:rPr>
              <a:t>YOUR 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2" r:id="rId1"/>
    <p:sldLayoutId id="2147485740" r:id="rId2"/>
    <p:sldLayoutId id="2147485741" r:id="rId3"/>
    <p:sldLayoutId id="2147485742" r:id="rId4"/>
    <p:sldLayoutId id="2147485743" r:id="rId5"/>
    <p:sldLayoutId id="2147485744" r:id="rId6"/>
    <p:sldLayoutId id="2147485745" r:id="rId7"/>
    <p:sldLayoutId id="2147485746" r:id="rId8"/>
    <p:sldLayoutId id="2147485747" r:id="rId9"/>
    <p:sldLayoutId id="2147485748" r:id="rId10"/>
    <p:sldLayoutId id="2147485749" r:id="rId11"/>
  </p:sldLayoutIdLst>
  <p:transition spd="med">
    <p:fade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7" descr="Slider1">
            <a:extLst>
              <a:ext uri="{FF2B5EF4-FFF2-40B4-BE49-F238E27FC236}">
                <a16:creationId xmlns:a16="http://schemas.microsoft.com/office/drawing/2014/main" xmlns="" id="{6E3C264A-93DB-4D83-BCFC-C1185F5370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5">
            <a:extLst>
              <a:ext uri="{FF2B5EF4-FFF2-40B4-BE49-F238E27FC236}">
                <a16:creationId xmlns:a16="http://schemas.microsoft.com/office/drawing/2014/main" xmlns="" id="{E3C4698B-4B2B-4A15-A4BC-B8645AF1826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62175" y="6408738"/>
            <a:ext cx="47847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de-DE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269" name="Rectangle 10">
            <a:extLst>
              <a:ext uri="{FF2B5EF4-FFF2-40B4-BE49-F238E27FC236}">
                <a16:creationId xmlns:a16="http://schemas.microsoft.com/office/drawing/2014/main" xmlns="" id="{6E16A99F-0DF5-4555-99D7-471862DF08B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Page </a:t>
            </a:r>
            <a:r>
              <a:rPr lang="de-DE" altLang="de-DE">
                <a:sym typeface="Wingdings" panose="05000000000000000000" pitchFamily="2" charset="2"/>
              </a:rPr>
              <a:t></a:t>
            </a:r>
            <a:r>
              <a:rPr lang="de-DE" altLang="de-DE"/>
              <a:t> </a:t>
            </a:r>
            <a:fld id="{C73ED9B0-2A92-4862-9E5A-4D3252D173AA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4101" name="Rectangle 12">
            <a:extLst>
              <a:ext uri="{FF2B5EF4-FFF2-40B4-BE49-F238E27FC236}">
                <a16:creationId xmlns:a16="http://schemas.microsoft.com/office/drawing/2014/main" xmlns="" id="{7C9E1E6D-AA46-4B5F-AC1C-600E50C57D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</p:txBody>
      </p:sp>
      <p:sp>
        <p:nvSpPr>
          <p:cNvPr id="19462" name="Rectangle 15">
            <a:extLst>
              <a:ext uri="{FF2B5EF4-FFF2-40B4-BE49-F238E27FC236}">
                <a16:creationId xmlns:a16="http://schemas.microsoft.com/office/drawing/2014/main" xmlns="" id="{DA0E2506-64A3-4621-8961-465240A28B8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7188200" y="6184900"/>
            <a:ext cx="1646238" cy="377825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A501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e-DE" altLang="de-DE" sz="1700" b="1">
                <a:solidFill>
                  <a:srgbClr val="000000"/>
                </a:solidFill>
                <a:cs typeface="Arial" charset="0"/>
              </a:rPr>
              <a:t>YOUR </a:t>
            </a:r>
            <a:r>
              <a:rPr lang="de-DE" altLang="de-DE" sz="1700" b="1">
                <a:solidFill>
                  <a:srgbClr val="FEA501"/>
                </a:solidFill>
                <a:cs typeface="Arial" charset="0"/>
              </a:rPr>
              <a:t>LOGO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89E2CD15-6471-4CDA-80D7-5D48C652D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314325" y="173038"/>
            <a:ext cx="73533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1303" name="Rectangle 39">
            <a:extLst>
              <a:ext uri="{FF2B5EF4-FFF2-40B4-BE49-F238E27FC236}">
                <a16:creationId xmlns:a16="http://schemas.microsoft.com/office/drawing/2014/main" xmlns="" id="{39D15C95-7339-4EA4-A0B9-6750481570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38875" y="0"/>
            <a:ext cx="2432050" cy="9525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76078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eaLnBrk="1" hangingPunct="1">
              <a:defRPr/>
            </a:pPr>
            <a:endParaRPr lang="de-DE" sz="200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3" r:id="rId1"/>
    <p:sldLayoutId id="2147485750" r:id="rId2"/>
    <p:sldLayoutId id="2147485751" r:id="rId3"/>
    <p:sldLayoutId id="2147485752" r:id="rId4"/>
    <p:sldLayoutId id="2147485753" r:id="rId5"/>
    <p:sldLayoutId id="2147485754" r:id="rId6"/>
    <p:sldLayoutId id="2147485755" r:id="rId7"/>
    <p:sldLayoutId id="2147485756" r:id="rId8"/>
    <p:sldLayoutId id="2147485757" r:id="rId9"/>
    <p:sldLayoutId id="2147485758" r:id="rId10"/>
    <p:sldLayoutId id="2147485759" r:id="rId11"/>
  </p:sldLayoutIdLst>
  <p:transition spd="med">
    <p:fade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Grafik 1">
            <a:extLst>
              <a:ext uri="{FF2B5EF4-FFF2-40B4-BE49-F238E27FC236}">
                <a16:creationId xmlns:a16="http://schemas.microsoft.com/office/drawing/2014/main" xmlns="" id="{C863416C-C299-42EA-A793-874493843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7" y="692696"/>
            <a:ext cx="441642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5">
            <a:extLst>
              <a:ext uri="{FF2B5EF4-FFF2-40B4-BE49-F238E27FC236}">
                <a16:creationId xmlns:a16="http://schemas.microsoft.com/office/drawing/2014/main" xmlns="" id="{9237372D-60CF-4684-B5BE-6AE75F8ABAA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599" y="5805264"/>
            <a:ext cx="6400800" cy="175260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de-DE" altLang="de-DE" dirty="0">
                <a:solidFill>
                  <a:srgbClr val="339933"/>
                </a:solidFill>
              </a:rPr>
              <a:t>Aus der Praxis eines Datenschutzbeauftragten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E6AD9818-5C98-4E4C-B79B-574338F2BB3D}"/>
              </a:ext>
            </a:extLst>
          </p:cNvPr>
          <p:cNvSpPr/>
          <p:nvPr/>
        </p:nvSpPr>
        <p:spPr>
          <a:xfrm>
            <a:off x="2951163" y="830263"/>
            <a:ext cx="5567362" cy="26654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7188" lvl="1" eaLnBrk="1" hangingPunct="1">
              <a:defRPr/>
            </a:pPr>
            <a:r>
              <a:rPr lang="de-DE" b="1" dirty="0">
                <a:solidFill>
                  <a:srgbClr val="339933"/>
                </a:solidFill>
              </a:rPr>
              <a:t>Roland Mons</a:t>
            </a:r>
            <a:br>
              <a:rPr lang="de-DE" b="1" dirty="0">
                <a:solidFill>
                  <a:srgbClr val="339933"/>
                </a:solidFill>
              </a:rPr>
            </a:br>
            <a:endParaRPr lang="de-DE" sz="1070" b="1" dirty="0">
              <a:solidFill>
                <a:srgbClr val="339933"/>
              </a:solidFill>
            </a:endParaRPr>
          </a:p>
          <a:p>
            <a:pPr marL="481195" indent="-158046" eaLnBrk="1" hangingPunct="1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de-DE" sz="1067" dirty="0">
                <a:solidFill>
                  <a:srgbClr val="339933"/>
                </a:solidFill>
              </a:rPr>
              <a:t>externer Datenschutzbeauftragter TÜV</a:t>
            </a:r>
          </a:p>
          <a:p>
            <a:pPr marL="481195" indent="-158046" eaLnBrk="1" hangingPunct="1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de-DE" sz="1067" dirty="0">
                <a:solidFill>
                  <a:srgbClr val="339933"/>
                </a:solidFill>
              </a:rPr>
              <a:t>Auditor Datenschutz (pers. </a:t>
            </a:r>
            <a:r>
              <a:rPr lang="de-DE" sz="1067" dirty="0" err="1">
                <a:solidFill>
                  <a:srgbClr val="339933"/>
                </a:solidFill>
              </a:rPr>
              <a:t>cert</a:t>
            </a:r>
            <a:r>
              <a:rPr lang="de-DE" sz="1067" dirty="0">
                <a:solidFill>
                  <a:srgbClr val="339933"/>
                </a:solidFill>
              </a:rPr>
              <a:t>. TÜV)</a:t>
            </a:r>
          </a:p>
          <a:p>
            <a:pPr marL="481195" indent="-158046" eaLnBrk="1" hangingPunct="1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de-DE" sz="1067" dirty="0">
                <a:solidFill>
                  <a:srgbClr val="339933"/>
                </a:solidFill>
              </a:rPr>
              <a:t>Datenschutz im Unternehmensverbund (Konzerndatenschutz)</a:t>
            </a:r>
          </a:p>
          <a:p>
            <a:pPr marL="481195" indent="-158046" eaLnBrk="1" hangingPunct="1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de-DE" sz="1067" dirty="0">
                <a:solidFill>
                  <a:srgbClr val="339933"/>
                </a:solidFill>
              </a:rPr>
              <a:t>Auditor ISO 27001 – Informationssicherheit</a:t>
            </a:r>
          </a:p>
          <a:p>
            <a:pPr marL="481195" indent="-158046" eaLnBrk="1" hangingPunct="1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de-DE" sz="1067" dirty="0">
                <a:solidFill>
                  <a:srgbClr val="339933"/>
                </a:solidFill>
              </a:rPr>
              <a:t>Berater </a:t>
            </a:r>
            <a:r>
              <a:rPr lang="de-DE" sz="1067" dirty="0" err="1">
                <a:solidFill>
                  <a:srgbClr val="339933"/>
                </a:solidFill>
              </a:rPr>
              <a:t>VdS</a:t>
            </a:r>
            <a:r>
              <a:rPr lang="de-DE" sz="1067" dirty="0">
                <a:solidFill>
                  <a:srgbClr val="339933"/>
                </a:solidFill>
              </a:rPr>
              <a:t> 3473 – Cyber-Risk und </a:t>
            </a:r>
            <a:r>
              <a:rPr lang="de-DE" sz="1067" dirty="0" err="1">
                <a:solidFill>
                  <a:srgbClr val="339933"/>
                </a:solidFill>
              </a:rPr>
              <a:t>VdS</a:t>
            </a:r>
            <a:r>
              <a:rPr lang="de-DE" sz="1067" dirty="0">
                <a:solidFill>
                  <a:srgbClr val="339933"/>
                </a:solidFill>
              </a:rPr>
              <a:t> 10013 Datenschutzmanagement</a:t>
            </a:r>
          </a:p>
          <a:p>
            <a:pPr marL="481195" indent="-158046" eaLnBrk="1" hangingPunct="1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de-DE" sz="1067" dirty="0">
                <a:solidFill>
                  <a:srgbClr val="339933"/>
                </a:solidFill>
              </a:rPr>
              <a:t>IT - Projektmanagement/Projektleitung</a:t>
            </a:r>
          </a:p>
          <a:p>
            <a:pPr marL="481195" indent="-158046" eaLnBrk="1" hangingPunct="1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de-DE" sz="1067" dirty="0">
                <a:solidFill>
                  <a:srgbClr val="339933"/>
                </a:solidFill>
              </a:rPr>
              <a:t>Microsoft Licensing Professional</a:t>
            </a:r>
          </a:p>
          <a:p>
            <a:pPr eaLnBrk="1" hangingPunct="1">
              <a:defRPr/>
            </a:pPr>
            <a:endParaRPr lang="de-DE" sz="1067" b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de-DE" sz="1067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de-DE" sz="1067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de-DE" sz="1067" dirty="0">
              <a:solidFill>
                <a:srgbClr val="000000"/>
              </a:solidFill>
            </a:endParaRPr>
          </a:p>
          <a:p>
            <a:pPr lvl="1" eaLnBrk="1" hangingPunct="1">
              <a:defRPr/>
            </a:pPr>
            <a:r>
              <a:rPr lang="de-DE" sz="1067" dirty="0">
                <a:solidFill>
                  <a:srgbClr val="339933"/>
                </a:solidFill>
              </a:rPr>
              <a:t>Kooperationspartner der TÜV-SÜD Sec-IT GmbH, München</a:t>
            </a:r>
          </a:p>
        </p:txBody>
      </p:sp>
      <p:pic>
        <p:nvPicPr>
          <p:cNvPr id="62467" name="Grafik 3" descr="https://mds-consulting.de/media/images/12237-12_rm.jpg">
            <a:extLst>
              <a:ext uri="{FF2B5EF4-FFF2-40B4-BE49-F238E27FC236}">
                <a16:creationId xmlns:a16="http://schemas.microsoft.com/office/drawing/2014/main" xmlns="" id="{E3E4F51D-9CE1-45F4-BFE5-89DFC2E24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1931988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Grafik 10" descr="https://mds-consulting.de/media/images/gdd-mitglied-sw-02.jpg">
            <a:extLst>
              <a:ext uri="{FF2B5EF4-FFF2-40B4-BE49-F238E27FC236}">
                <a16:creationId xmlns:a16="http://schemas.microsoft.com/office/drawing/2014/main" xmlns="" id="{BD6B28F5-EDEF-4B74-B8C7-D5AA260F2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2632075"/>
            <a:ext cx="5953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Grafik 11" descr="https://mds-consulting.de/media/images/bvd_logo_beauftragter_0-300202.jpg">
            <a:extLst>
              <a:ext uri="{FF2B5EF4-FFF2-40B4-BE49-F238E27FC236}">
                <a16:creationId xmlns:a16="http://schemas.microsoft.com/office/drawing/2014/main" xmlns="" id="{516D8D91-889A-4CF3-8760-8779C9ABF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2709863"/>
            <a:ext cx="323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Grafik 13">
            <a:extLst>
              <a:ext uri="{FF2B5EF4-FFF2-40B4-BE49-F238E27FC236}">
                <a16:creationId xmlns:a16="http://schemas.microsoft.com/office/drawing/2014/main" xmlns="" id="{34875868-F364-4DAD-B9DD-A1BA9AC3D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2725738"/>
            <a:ext cx="1176337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xmlns="" id="{5F36B1FB-AABE-488F-ACC8-3FEE1938E21E}"/>
              </a:ext>
            </a:extLst>
          </p:cNvPr>
          <p:cNvSpPr/>
          <p:nvPr/>
        </p:nvSpPr>
        <p:spPr>
          <a:xfrm>
            <a:off x="461963" y="3660775"/>
            <a:ext cx="8353425" cy="23971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de-DE" sz="1070" dirty="0">
                <a:solidFill>
                  <a:srgbClr val="339933"/>
                </a:solidFill>
              </a:rPr>
              <a:t>Vor der Selbstständigkeit 1997, war Roland Mons verantwortlich für den IT –Betrieb eines renommierten deutschen Pharma-unternehmens. Seitdem ist er als selbstständiger IT-Projektleiter und Programmleiter für namhafte Unternehmen tätig. Neben umfangreichen Erfahrungen in IT-Betrieb, der Einführung und Optimierung von Servicemanagementprozessen gehören vor allem die Umsetzung von Managementprojekten zu Datenschutz und Informationssicherheit zu seinen Kernkompetenzen.</a:t>
            </a:r>
          </a:p>
          <a:p>
            <a:pPr algn="just">
              <a:defRPr/>
            </a:pPr>
            <a:endParaRPr lang="de-DE" sz="1070" dirty="0">
              <a:solidFill>
                <a:srgbClr val="339933"/>
              </a:solidFill>
            </a:endParaRPr>
          </a:p>
          <a:p>
            <a:pPr algn="just">
              <a:defRPr/>
            </a:pPr>
            <a:r>
              <a:rPr lang="de-DE" sz="1070" dirty="0">
                <a:solidFill>
                  <a:srgbClr val="339933"/>
                </a:solidFill>
              </a:rPr>
              <a:t>Als TÜV geprüfter Datenschutzbeauftragter und zertifizierter Datenschutzauditor berät und unterstützt Roland Mons mittelständische Firmen und Konzerne bei der Umsetzung im Datenschutz.</a:t>
            </a:r>
          </a:p>
          <a:p>
            <a:pPr algn="just">
              <a:defRPr/>
            </a:pPr>
            <a:endParaRPr lang="de-DE" sz="1070" dirty="0">
              <a:solidFill>
                <a:srgbClr val="339933"/>
              </a:solidFill>
            </a:endParaRPr>
          </a:p>
          <a:p>
            <a:pPr algn="just">
              <a:defRPr/>
            </a:pPr>
            <a:r>
              <a:rPr lang="de-DE" sz="1070" dirty="0">
                <a:solidFill>
                  <a:srgbClr val="339933"/>
                </a:solidFill>
              </a:rPr>
              <a:t>Als zertifizierter Auditor ISO 27001 Berater nach </a:t>
            </a:r>
            <a:r>
              <a:rPr lang="de-DE" sz="1070" dirty="0" err="1">
                <a:solidFill>
                  <a:srgbClr val="339933"/>
                </a:solidFill>
              </a:rPr>
              <a:t>VdS</a:t>
            </a:r>
            <a:r>
              <a:rPr lang="de-DE" sz="1070" dirty="0">
                <a:solidFill>
                  <a:srgbClr val="339933"/>
                </a:solidFill>
              </a:rPr>
              <a:t> 3473 berät und unterstützt Roland Mons, als Berater und IT-Projektleiter, mittelständische Firmen und namhafte Konzerne bei der Umsetzung von IT-Sicherheitsmaßnahmen.</a:t>
            </a:r>
          </a:p>
          <a:p>
            <a:pPr algn="just">
              <a:defRPr/>
            </a:pPr>
            <a:endParaRPr lang="de-DE" sz="1070" dirty="0">
              <a:solidFill>
                <a:srgbClr val="339933"/>
              </a:solidFill>
            </a:endParaRPr>
          </a:p>
          <a:p>
            <a:pPr algn="just">
              <a:defRPr/>
            </a:pPr>
            <a:r>
              <a:rPr lang="de-DE" sz="1070" b="1" dirty="0">
                <a:solidFill>
                  <a:srgbClr val="339933"/>
                </a:solidFill>
              </a:rPr>
              <a:t>Branchenerfahrung:</a:t>
            </a:r>
            <a:endParaRPr lang="de-DE" sz="1070" dirty="0">
              <a:solidFill>
                <a:srgbClr val="339933"/>
              </a:solidFill>
            </a:endParaRPr>
          </a:p>
          <a:p>
            <a:pPr algn="just">
              <a:defRPr/>
            </a:pPr>
            <a:r>
              <a:rPr lang="de-DE" sz="1070" dirty="0">
                <a:solidFill>
                  <a:srgbClr val="339933"/>
                </a:solidFill>
              </a:rPr>
              <a:t>Telekommunikation, Handel (Groß- und Einzelhandel), Werbung &amp; Marketingdienstleister, Markt- und Meinungsforschung, Industrie, Druckereien und </a:t>
            </a:r>
            <a:r>
              <a:rPr lang="de-DE" sz="1070" dirty="0" err="1">
                <a:solidFill>
                  <a:srgbClr val="339933"/>
                </a:solidFill>
              </a:rPr>
              <a:t>Lettershops</a:t>
            </a:r>
            <a:r>
              <a:rPr lang="de-DE" sz="1070" dirty="0">
                <a:solidFill>
                  <a:srgbClr val="339933"/>
                </a:solidFill>
              </a:rPr>
              <a:t>, EDV-Dienstleistungsunternehmen, Pharma, Versicherung</a:t>
            </a: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4C11B495-5F1F-4DAA-9D3C-3627054F76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041" y="2725738"/>
            <a:ext cx="1061835" cy="39211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77519BD1-23D5-48FA-AA78-8972B2181604}"/>
              </a:ext>
            </a:extLst>
          </p:cNvPr>
          <p:cNvSpPr/>
          <p:nvPr/>
        </p:nvSpPr>
        <p:spPr>
          <a:xfrm>
            <a:off x="971600" y="1114199"/>
            <a:ext cx="7740860" cy="4832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b="1" u="sng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Vor und nach dem 25.05.2018 gab es ein hohes Maß an Unsicherheit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endParaRPr lang="de-DE" dirty="0">
              <a:solidFill>
                <a:srgbClr val="3399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ð"/>
            </a:pPr>
            <a:r>
              <a:rPr lang="de-DE" b="1" dirty="0">
                <a:solidFill>
                  <a:srgbClr val="339933"/>
                </a:solidFill>
                <a:cs typeface="Times New Roman" panose="02020603050405020304" pitchFamily="18" charset="0"/>
              </a:rPr>
              <a:t>Fehlende Information </a:t>
            </a:r>
            <a:r>
              <a:rPr lang="de-DE" dirty="0">
                <a:solidFill>
                  <a:srgbClr val="339933"/>
                </a:solidFill>
                <a:cs typeface="Times New Roman" panose="02020603050405020304" pitchFamily="18" charset="0"/>
              </a:rPr>
              <a:t>der Politik vor der Einführung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ð"/>
            </a:pP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Kommunikation der </a:t>
            </a: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Risiken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ð"/>
            </a:pP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Massenhafte E-Mails zur </a:t>
            </a: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Einwilligung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ð"/>
            </a:pP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Information zu </a:t>
            </a: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Abmahnwellen</a:t>
            </a: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ð"/>
            </a:pP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Unsicherheit bei Unternehmen </a:t>
            </a: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(Umgang mit </a:t>
            </a: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Visitenkarten </a:t>
            </a: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und Messekontakten</a:t>
            </a: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Einwilligungserklärung</a:t>
            </a: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beim Tierarzt und Friseur, …)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b="1" u="sng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Aufsichtsbehörden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haben in 2018 sowohl mit Informationen und Veranstaltungen als auch durch konkrete Unterstützung bei Anfragen dazu beigetragen, dass eine Resignation bei den Unternehmen ausgeblieben ist.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77519BD1-23D5-48FA-AA78-8972B2181604}"/>
              </a:ext>
            </a:extLst>
          </p:cNvPr>
          <p:cNvSpPr/>
          <p:nvPr/>
        </p:nvSpPr>
        <p:spPr>
          <a:xfrm>
            <a:off x="2617247" y="1315836"/>
            <a:ext cx="6048672" cy="45911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b="1" u="sng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Kleinstunternehmen, kleine Unternehmen, Mittelstand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endParaRPr lang="de-DE" dirty="0">
              <a:solidFill>
                <a:srgbClr val="3399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"/>
            </a:pP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(Fehl-)</a:t>
            </a: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Interpretation</a:t>
            </a: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Wenn ich </a:t>
            </a: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keinen Datenschutzbeauftragen </a:t>
            </a: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benötige</a:t>
            </a:r>
            <a:r>
              <a:rPr lang="de-DE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dann </a:t>
            </a: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muss ich die Datenschutzgrundverordnung</a:t>
            </a: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nicht umsetzen</a:t>
            </a: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DE" b="1" dirty="0">
              <a:solidFill>
                <a:srgbClr val="3399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"/>
            </a:pP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Fehlendes Wissen bei der Erstellung von Nachweisen </a:t>
            </a: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beginnt mit der fehlenden Dokumentation der IT, deren Schutzmaßnahmen und der eigenen Prozesse.</a:t>
            </a:r>
          </a:p>
          <a:p>
            <a:pPr marL="285750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"/>
            </a:pP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Datenschutz verursacht </a:t>
            </a: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Kosten ohne Ertrag</a:t>
            </a:r>
          </a:p>
          <a:p>
            <a:pPr marL="285750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"/>
            </a:pP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Benennung eines Datenschutzbeauftragten </a:t>
            </a: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erst</a:t>
            </a: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dann, wenn große Kunden zum ersten Mal eine Vereinbarung zur </a:t>
            </a: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Auftragsverarbeitung</a:t>
            </a: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fordern.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xmlns="" id="{BDF6B345-419D-47FD-A9A6-5DA78DEA3641}"/>
              </a:ext>
            </a:extLst>
          </p:cNvPr>
          <p:cNvGrpSpPr/>
          <p:nvPr/>
        </p:nvGrpSpPr>
        <p:grpSpPr>
          <a:xfrm>
            <a:off x="529200" y="1411200"/>
            <a:ext cx="1940725" cy="3744415"/>
            <a:chOff x="529200" y="1411200"/>
            <a:chExt cx="1940725" cy="3744415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xmlns="" id="{1FCDABDD-3753-404E-BA34-CBDDD966A569}"/>
                </a:ext>
              </a:extLst>
            </p:cNvPr>
            <p:cNvSpPr/>
            <p:nvPr/>
          </p:nvSpPr>
          <p:spPr>
            <a:xfrm>
              <a:off x="529200" y="1411200"/>
              <a:ext cx="1940725" cy="3744415"/>
            </a:xfrm>
            <a:prstGeom prst="rect">
              <a:avLst/>
            </a:prstGeom>
            <a:solidFill>
              <a:srgbClr val="33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xmlns="" id="{A2303D4E-D0E6-487F-998D-5FC443605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200" y="1692942"/>
              <a:ext cx="1940725" cy="3096343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197623617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77519BD1-23D5-48FA-AA78-8972B2181604}"/>
              </a:ext>
            </a:extLst>
          </p:cNvPr>
          <p:cNvSpPr/>
          <p:nvPr/>
        </p:nvSpPr>
        <p:spPr>
          <a:xfrm>
            <a:off x="2617200" y="1317600"/>
            <a:ext cx="6347288" cy="37124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b="1" u="sng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Unternehmensgruppen (Konzerne)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endParaRPr lang="de-DE" dirty="0">
              <a:solidFill>
                <a:srgbClr val="3399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"/>
            </a:pP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Zentrale Projektaktivität </a:t>
            </a: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(Abwarten was die Zentrale entscheidet: „</a:t>
            </a: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Die werden das schon machen!</a:t>
            </a: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“)</a:t>
            </a:r>
          </a:p>
          <a:p>
            <a:pPr marL="285750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"/>
            </a:pP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Einführung zentraler Tools</a:t>
            </a: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(Datenschutzmanagement)</a:t>
            </a:r>
          </a:p>
          <a:p>
            <a:pPr marL="285750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"/>
            </a:pP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Unverständnis für Anforderungen aus Deutschland</a:t>
            </a:r>
          </a:p>
          <a:p>
            <a:pPr marL="285750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"/>
            </a:pPr>
            <a:endParaRPr lang="de-DE" dirty="0">
              <a:solidFill>
                <a:srgbClr val="3399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"/>
            </a:pP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Gegensteuern durch Sensibilisierung</a:t>
            </a: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durch Bereitstellen von Arbeitsmitteln, Dokumenten und Publikationen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xmlns="" id="{F4134806-10E4-4EFD-9EA9-0CFDCB28D5C9}"/>
              </a:ext>
            </a:extLst>
          </p:cNvPr>
          <p:cNvGrpSpPr/>
          <p:nvPr/>
        </p:nvGrpSpPr>
        <p:grpSpPr>
          <a:xfrm>
            <a:off x="525600" y="1411200"/>
            <a:ext cx="1981200" cy="3744000"/>
            <a:chOff x="395288" y="1838325"/>
            <a:chExt cx="1981200" cy="3744000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xmlns="" id="{15D2F5B4-2EBC-418F-AFFF-10CC7381CE87}"/>
                </a:ext>
              </a:extLst>
            </p:cNvPr>
            <p:cNvSpPr/>
            <p:nvPr/>
          </p:nvSpPr>
          <p:spPr>
            <a:xfrm>
              <a:off x="395288" y="1838325"/>
              <a:ext cx="1981200" cy="3744000"/>
            </a:xfrm>
            <a:prstGeom prst="rect">
              <a:avLst/>
            </a:prstGeom>
            <a:solidFill>
              <a:srgbClr val="33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xmlns="" id="{016006E2-A965-4452-AEEE-F95FBED6CAEA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676166" y="2741675"/>
              <a:ext cx="1419443" cy="1871537"/>
              <a:chOff x="7230825" y="5801578"/>
              <a:chExt cx="541734" cy="431006"/>
            </a:xfrm>
            <a:solidFill>
              <a:schemeClr val="bg1"/>
            </a:solidFill>
          </p:grpSpPr>
          <p:sp>
            <p:nvSpPr>
              <p:cNvPr id="10" name="Freeform 1546">
                <a:extLst>
                  <a:ext uri="{FF2B5EF4-FFF2-40B4-BE49-F238E27FC236}">
                    <a16:creationId xmlns:a16="http://schemas.microsoft.com/office/drawing/2014/main" xmlns="" id="{6282EE15-C82A-40BF-BE5C-E71B3623C44C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629684" y="5908734"/>
                <a:ext cx="142875" cy="323850"/>
              </a:xfrm>
              <a:custGeom>
                <a:avLst/>
                <a:gdLst>
                  <a:gd name="T0" fmla="*/ 40 w 51"/>
                  <a:gd name="T1" fmla="*/ 0 h 115"/>
                  <a:gd name="T2" fmla="*/ 0 w 51"/>
                  <a:gd name="T3" fmla="*/ 0 h 115"/>
                  <a:gd name="T4" fmla="*/ 0 w 51"/>
                  <a:gd name="T5" fmla="*/ 115 h 115"/>
                  <a:gd name="T6" fmla="*/ 51 w 51"/>
                  <a:gd name="T7" fmla="*/ 115 h 115"/>
                  <a:gd name="T8" fmla="*/ 51 w 51"/>
                  <a:gd name="T9" fmla="*/ 11 h 115"/>
                  <a:gd name="T10" fmla="*/ 40 w 51"/>
                  <a:gd name="T11" fmla="*/ 0 h 115"/>
                  <a:gd name="T12" fmla="*/ 34 w 51"/>
                  <a:gd name="T13" fmla="*/ 91 h 115"/>
                  <a:gd name="T14" fmla="*/ 16 w 51"/>
                  <a:gd name="T15" fmla="*/ 91 h 115"/>
                  <a:gd name="T16" fmla="*/ 16 w 51"/>
                  <a:gd name="T17" fmla="*/ 74 h 115"/>
                  <a:gd name="T18" fmla="*/ 34 w 51"/>
                  <a:gd name="T19" fmla="*/ 74 h 115"/>
                  <a:gd name="T20" fmla="*/ 34 w 51"/>
                  <a:gd name="T21" fmla="*/ 91 h 115"/>
                  <a:gd name="T22" fmla="*/ 34 w 51"/>
                  <a:gd name="T23" fmla="*/ 62 h 115"/>
                  <a:gd name="T24" fmla="*/ 16 w 51"/>
                  <a:gd name="T25" fmla="*/ 62 h 115"/>
                  <a:gd name="T26" fmla="*/ 16 w 51"/>
                  <a:gd name="T27" fmla="*/ 45 h 115"/>
                  <a:gd name="T28" fmla="*/ 34 w 51"/>
                  <a:gd name="T29" fmla="*/ 45 h 115"/>
                  <a:gd name="T30" fmla="*/ 34 w 51"/>
                  <a:gd name="T31" fmla="*/ 62 h 115"/>
                  <a:gd name="T32" fmla="*/ 34 w 51"/>
                  <a:gd name="T33" fmla="*/ 35 h 115"/>
                  <a:gd name="T34" fmla="*/ 16 w 51"/>
                  <a:gd name="T35" fmla="*/ 35 h 115"/>
                  <a:gd name="T36" fmla="*/ 16 w 51"/>
                  <a:gd name="T37" fmla="*/ 18 h 115"/>
                  <a:gd name="T38" fmla="*/ 34 w 51"/>
                  <a:gd name="T39" fmla="*/ 18 h 115"/>
                  <a:gd name="T40" fmla="*/ 34 w 51"/>
                  <a:gd name="T41" fmla="*/ 3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115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1" y="5"/>
                      <a:pt x="46" y="0"/>
                      <a:pt x="40" y="0"/>
                    </a:cubicBezTo>
                    <a:close/>
                    <a:moveTo>
                      <a:pt x="34" y="91"/>
                    </a:moveTo>
                    <a:cubicBezTo>
                      <a:pt x="16" y="91"/>
                      <a:pt x="16" y="91"/>
                      <a:pt x="16" y="91"/>
                    </a:cubicBezTo>
                    <a:cubicBezTo>
                      <a:pt x="16" y="74"/>
                      <a:pt x="16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lnTo>
                      <a:pt x="34" y="91"/>
                    </a:lnTo>
                    <a:close/>
                    <a:moveTo>
                      <a:pt x="34" y="62"/>
                    </a:move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34" y="45"/>
                      <a:pt x="34" y="45"/>
                      <a:pt x="34" y="45"/>
                    </a:cubicBezTo>
                    <a:lnTo>
                      <a:pt x="34" y="62"/>
                    </a:lnTo>
                    <a:close/>
                    <a:moveTo>
                      <a:pt x="34" y="35"/>
                    </a:move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34" y="18"/>
                      <a:pt x="34" y="18"/>
                      <a:pt x="34" y="18"/>
                    </a:cubicBezTo>
                    <a:lnTo>
                      <a:pt x="34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 dirty="0"/>
              </a:p>
            </p:txBody>
          </p:sp>
          <p:sp>
            <p:nvSpPr>
              <p:cNvPr id="11" name="Freeform 1547">
                <a:extLst>
                  <a:ext uri="{FF2B5EF4-FFF2-40B4-BE49-F238E27FC236}">
                    <a16:creationId xmlns:a16="http://schemas.microsoft.com/office/drawing/2014/main" xmlns="" id="{D4FED77A-BE02-4E22-AF4A-37FD650036E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387988" y="5801578"/>
                <a:ext cx="227410" cy="431006"/>
              </a:xfrm>
              <a:custGeom>
                <a:avLst/>
                <a:gdLst>
                  <a:gd name="T0" fmla="*/ 71 w 81"/>
                  <a:gd name="T1" fmla="*/ 0 h 153"/>
                  <a:gd name="T2" fmla="*/ 10 w 81"/>
                  <a:gd name="T3" fmla="*/ 0 h 153"/>
                  <a:gd name="T4" fmla="*/ 0 w 81"/>
                  <a:gd name="T5" fmla="*/ 10 h 153"/>
                  <a:gd name="T6" fmla="*/ 0 w 81"/>
                  <a:gd name="T7" fmla="*/ 153 h 153"/>
                  <a:gd name="T8" fmla="*/ 30 w 81"/>
                  <a:gd name="T9" fmla="*/ 153 h 153"/>
                  <a:gd name="T10" fmla="*/ 30 w 81"/>
                  <a:gd name="T11" fmla="*/ 117 h 153"/>
                  <a:gd name="T12" fmla="*/ 51 w 81"/>
                  <a:gd name="T13" fmla="*/ 117 h 153"/>
                  <a:gd name="T14" fmla="*/ 51 w 81"/>
                  <a:gd name="T15" fmla="*/ 153 h 153"/>
                  <a:gd name="T16" fmla="*/ 81 w 81"/>
                  <a:gd name="T17" fmla="*/ 153 h 153"/>
                  <a:gd name="T18" fmla="*/ 81 w 81"/>
                  <a:gd name="T19" fmla="*/ 10 h 153"/>
                  <a:gd name="T20" fmla="*/ 71 w 81"/>
                  <a:gd name="T21" fmla="*/ 0 h 153"/>
                  <a:gd name="T22" fmla="*/ 34 w 81"/>
                  <a:gd name="T23" fmla="*/ 97 h 153"/>
                  <a:gd name="T24" fmla="*/ 17 w 81"/>
                  <a:gd name="T25" fmla="*/ 97 h 153"/>
                  <a:gd name="T26" fmla="*/ 17 w 81"/>
                  <a:gd name="T27" fmla="*/ 80 h 153"/>
                  <a:gd name="T28" fmla="*/ 34 w 81"/>
                  <a:gd name="T29" fmla="*/ 80 h 153"/>
                  <a:gd name="T30" fmla="*/ 34 w 81"/>
                  <a:gd name="T31" fmla="*/ 97 h 153"/>
                  <a:gd name="T32" fmla="*/ 34 w 81"/>
                  <a:gd name="T33" fmla="*/ 68 h 153"/>
                  <a:gd name="T34" fmla="*/ 17 w 81"/>
                  <a:gd name="T35" fmla="*/ 68 h 153"/>
                  <a:gd name="T36" fmla="*/ 17 w 81"/>
                  <a:gd name="T37" fmla="*/ 52 h 153"/>
                  <a:gd name="T38" fmla="*/ 34 w 81"/>
                  <a:gd name="T39" fmla="*/ 52 h 153"/>
                  <a:gd name="T40" fmla="*/ 34 w 81"/>
                  <a:gd name="T41" fmla="*/ 68 h 153"/>
                  <a:gd name="T42" fmla="*/ 34 w 81"/>
                  <a:gd name="T43" fmla="*/ 41 h 153"/>
                  <a:gd name="T44" fmla="*/ 17 w 81"/>
                  <a:gd name="T45" fmla="*/ 41 h 153"/>
                  <a:gd name="T46" fmla="*/ 17 w 81"/>
                  <a:gd name="T47" fmla="*/ 24 h 153"/>
                  <a:gd name="T48" fmla="*/ 34 w 81"/>
                  <a:gd name="T49" fmla="*/ 24 h 153"/>
                  <a:gd name="T50" fmla="*/ 34 w 81"/>
                  <a:gd name="T51" fmla="*/ 41 h 153"/>
                  <a:gd name="T52" fmla="*/ 64 w 81"/>
                  <a:gd name="T53" fmla="*/ 97 h 153"/>
                  <a:gd name="T54" fmla="*/ 47 w 81"/>
                  <a:gd name="T55" fmla="*/ 97 h 153"/>
                  <a:gd name="T56" fmla="*/ 47 w 81"/>
                  <a:gd name="T57" fmla="*/ 80 h 153"/>
                  <a:gd name="T58" fmla="*/ 64 w 81"/>
                  <a:gd name="T59" fmla="*/ 80 h 153"/>
                  <a:gd name="T60" fmla="*/ 64 w 81"/>
                  <a:gd name="T61" fmla="*/ 97 h 153"/>
                  <a:gd name="T62" fmla="*/ 64 w 81"/>
                  <a:gd name="T63" fmla="*/ 69 h 153"/>
                  <a:gd name="T64" fmla="*/ 47 w 81"/>
                  <a:gd name="T65" fmla="*/ 69 h 153"/>
                  <a:gd name="T66" fmla="*/ 47 w 81"/>
                  <a:gd name="T67" fmla="*/ 52 h 153"/>
                  <a:gd name="T68" fmla="*/ 64 w 81"/>
                  <a:gd name="T69" fmla="*/ 52 h 153"/>
                  <a:gd name="T70" fmla="*/ 64 w 81"/>
                  <a:gd name="T71" fmla="*/ 69 h 153"/>
                  <a:gd name="T72" fmla="*/ 64 w 81"/>
                  <a:gd name="T73" fmla="*/ 41 h 153"/>
                  <a:gd name="T74" fmla="*/ 47 w 81"/>
                  <a:gd name="T75" fmla="*/ 41 h 153"/>
                  <a:gd name="T76" fmla="*/ 47 w 81"/>
                  <a:gd name="T77" fmla="*/ 24 h 153"/>
                  <a:gd name="T78" fmla="*/ 64 w 81"/>
                  <a:gd name="T79" fmla="*/ 24 h 153"/>
                  <a:gd name="T80" fmla="*/ 64 w 81"/>
                  <a:gd name="T81" fmla="*/ 4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1" h="153">
                    <a:moveTo>
                      <a:pt x="71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30" y="153"/>
                      <a:pt x="30" y="153"/>
                      <a:pt x="30" y="153"/>
                    </a:cubicBezTo>
                    <a:cubicBezTo>
                      <a:pt x="30" y="117"/>
                      <a:pt x="30" y="117"/>
                      <a:pt x="30" y="117"/>
                    </a:cubicBezTo>
                    <a:cubicBezTo>
                      <a:pt x="51" y="117"/>
                      <a:pt x="51" y="117"/>
                      <a:pt x="51" y="117"/>
                    </a:cubicBezTo>
                    <a:cubicBezTo>
                      <a:pt x="51" y="153"/>
                      <a:pt x="51" y="153"/>
                      <a:pt x="51" y="153"/>
                    </a:cubicBezTo>
                    <a:cubicBezTo>
                      <a:pt x="81" y="153"/>
                      <a:pt x="81" y="153"/>
                      <a:pt x="81" y="153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5"/>
                      <a:pt x="76" y="0"/>
                      <a:pt x="71" y="0"/>
                    </a:cubicBezTo>
                    <a:close/>
                    <a:moveTo>
                      <a:pt x="34" y="97"/>
                    </a:moveTo>
                    <a:cubicBezTo>
                      <a:pt x="17" y="97"/>
                      <a:pt x="17" y="97"/>
                      <a:pt x="17" y="97"/>
                    </a:cubicBezTo>
                    <a:cubicBezTo>
                      <a:pt x="17" y="80"/>
                      <a:pt x="17" y="80"/>
                      <a:pt x="17" y="80"/>
                    </a:cubicBezTo>
                    <a:cubicBezTo>
                      <a:pt x="34" y="80"/>
                      <a:pt x="34" y="80"/>
                      <a:pt x="34" y="80"/>
                    </a:cubicBezTo>
                    <a:lnTo>
                      <a:pt x="34" y="97"/>
                    </a:lnTo>
                    <a:close/>
                    <a:moveTo>
                      <a:pt x="34" y="68"/>
                    </a:moveTo>
                    <a:cubicBezTo>
                      <a:pt x="17" y="68"/>
                      <a:pt x="17" y="68"/>
                      <a:pt x="17" y="68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34" y="52"/>
                      <a:pt x="34" y="52"/>
                      <a:pt x="34" y="52"/>
                    </a:cubicBezTo>
                    <a:lnTo>
                      <a:pt x="34" y="68"/>
                    </a:lnTo>
                    <a:close/>
                    <a:moveTo>
                      <a:pt x="34" y="41"/>
                    </a:moveTo>
                    <a:cubicBezTo>
                      <a:pt x="17" y="41"/>
                      <a:pt x="17" y="41"/>
                      <a:pt x="17" y="41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34" y="24"/>
                      <a:pt x="34" y="24"/>
                      <a:pt x="34" y="24"/>
                    </a:cubicBezTo>
                    <a:lnTo>
                      <a:pt x="34" y="41"/>
                    </a:lnTo>
                    <a:close/>
                    <a:moveTo>
                      <a:pt x="64" y="97"/>
                    </a:moveTo>
                    <a:cubicBezTo>
                      <a:pt x="47" y="97"/>
                      <a:pt x="47" y="97"/>
                      <a:pt x="47" y="97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64" y="80"/>
                      <a:pt x="64" y="80"/>
                      <a:pt x="64" y="80"/>
                    </a:cubicBezTo>
                    <a:lnTo>
                      <a:pt x="64" y="97"/>
                    </a:lnTo>
                    <a:close/>
                    <a:moveTo>
                      <a:pt x="64" y="69"/>
                    </a:moveTo>
                    <a:cubicBezTo>
                      <a:pt x="47" y="69"/>
                      <a:pt x="47" y="69"/>
                      <a:pt x="47" y="69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64" y="52"/>
                      <a:pt x="64" y="52"/>
                      <a:pt x="64" y="52"/>
                    </a:cubicBezTo>
                    <a:lnTo>
                      <a:pt x="64" y="69"/>
                    </a:lnTo>
                    <a:close/>
                    <a:moveTo>
                      <a:pt x="64" y="41"/>
                    </a:move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64" y="24"/>
                      <a:pt x="64" y="24"/>
                      <a:pt x="64" y="24"/>
                    </a:cubicBezTo>
                    <a:lnTo>
                      <a:pt x="64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 dirty="0"/>
              </a:p>
            </p:txBody>
          </p:sp>
          <p:sp>
            <p:nvSpPr>
              <p:cNvPr id="12" name="Freeform 1548">
                <a:extLst>
                  <a:ext uri="{FF2B5EF4-FFF2-40B4-BE49-F238E27FC236}">
                    <a16:creationId xmlns:a16="http://schemas.microsoft.com/office/drawing/2014/main" xmlns="" id="{A6474D08-C264-42E5-9213-788C1EF15234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230825" y="5908734"/>
                <a:ext cx="142875" cy="323850"/>
              </a:xfrm>
              <a:custGeom>
                <a:avLst/>
                <a:gdLst>
                  <a:gd name="T0" fmla="*/ 10 w 51"/>
                  <a:gd name="T1" fmla="*/ 0 h 115"/>
                  <a:gd name="T2" fmla="*/ 0 w 51"/>
                  <a:gd name="T3" fmla="*/ 11 h 115"/>
                  <a:gd name="T4" fmla="*/ 0 w 51"/>
                  <a:gd name="T5" fmla="*/ 115 h 115"/>
                  <a:gd name="T6" fmla="*/ 51 w 51"/>
                  <a:gd name="T7" fmla="*/ 115 h 115"/>
                  <a:gd name="T8" fmla="*/ 51 w 51"/>
                  <a:gd name="T9" fmla="*/ 0 h 115"/>
                  <a:gd name="T10" fmla="*/ 10 w 51"/>
                  <a:gd name="T11" fmla="*/ 0 h 115"/>
                  <a:gd name="T12" fmla="*/ 34 w 51"/>
                  <a:gd name="T13" fmla="*/ 91 h 115"/>
                  <a:gd name="T14" fmla="*/ 17 w 51"/>
                  <a:gd name="T15" fmla="*/ 91 h 115"/>
                  <a:gd name="T16" fmla="*/ 17 w 51"/>
                  <a:gd name="T17" fmla="*/ 74 h 115"/>
                  <a:gd name="T18" fmla="*/ 34 w 51"/>
                  <a:gd name="T19" fmla="*/ 74 h 115"/>
                  <a:gd name="T20" fmla="*/ 34 w 51"/>
                  <a:gd name="T21" fmla="*/ 91 h 115"/>
                  <a:gd name="T22" fmla="*/ 34 w 51"/>
                  <a:gd name="T23" fmla="*/ 62 h 115"/>
                  <a:gd name="T24" fmla="*/ 17 w 51"/>
                  <a:gd name="T25" fmla="*/ 62 h 115"/>
                  <a:gd name="T26" fmla="*/ 17 w 51"/>
                  <a:gd name="T27" fmla="*/ 45 h 115"/>
                  <a:gd name="T28" fmla="*/ 34 w 51"/>
                  <a:gd name="T29" fmla="*/ 45 h 115"/>
                  <a:gd name="T30" fmla="*/ 34 w 51"/>
                  <a:gd name="T31" fmla="*/ 62 h 115"/>
                  <a:gd name="T32" fmla="*/ 34 w 51"/>
                  <a:gd name="T33" fmla="*/ 35 h 115"/>
                  <a:gd name="T34" fmla="*/ 17 w 51"/>
                  <a:gd name="T35" fmla="*/ 35 h 115"/>
                  <a:gd name="T36" fmla="*/ 17 w 51"/>
                  <a:gd name="T37" fmla="*/ 18 h 115"/>
                  <a:gd name="T38" fmla="*/ 34 w 51"/>
                  <a:gd name="T39" fmla="*/ 18 h 115"/>
                  <a:gd name="T40" fmla="*/ 34 w 51"/>
                  <a:gd name="T41" fmla="*/ 3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115">
                    <a:moveTo>
                      <a:pt x="10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1" y="0"/>
                      <a:pt x="51" y="0"/>
                      <a:pt x="51" y="0"/>
                    </a:cubicBezTo>
                    <a:lnTo>
                      <a:pt x="10" y="0"/>
                    </a:lnTo>
                    <a:close/>
                    <a:moveTo>
                      <a:pt x="34" y="91"/>
                    </a:moveTo>
                    <a:cubicBezTo>
                      <a:pt x="17" y="91"/>
                      <a:pt x="17" y="91"/>
                      <a:pt x="17" y="91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34" y="74"/>
                      <a:pt x="34" y="74"/>
                      <a:pt x="34" y="74"/>
                    </a:cubicBezTo>
                    <a:lnTo>
                      <a:pt x="34" y="91"/>
                    </a:lnTo>
                    <a:close/>
                    <a:moveTo>
                      <a:pt x="34" y="62"/>
                    </a:moveTo>
                    <a:cubicBezTo>
                      <a:pt x="17" y="62"/>
                      <a:pt x="17" y="62"/>
                      <a:pt x="17" y="62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34" y="45"/>
                      <a:pt x="34" y="45"/>
                      <a:pt x="34" y="45"/>
                    </a:cubicBezTo>
                    <a:lnTo>
                      <a:pt x="34" y="62"/>
                    </a:lnTo>
                    <a:close/>
                    <a:moveTo>
                      <a:pt x="34" y="35"/>
                    </a:move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34" y="18"/>
                      <a:pt x="34" y="18"/>
                      <a:pt x="34" y="18"/>
                    </a:cubicBezTo>
                    <a:lnTo>
                      <a:pt x="34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 dirty="0"/>
              </a:p>
            </p:txBody>
          </p:sp>
          <p:sp>
            <p:nvSpPr>
              <p:cNvPr id="13" name="Freeform 1549">
                <a:extLst>
                  <a:ext uri="{FF2B5EF4-FFF2-40B4-BE49-F238E27FC236}">
                    <a16:creationId xmlns:a16="http://schemas.microsoft.com/office/drawing/2014/main" xmlns="" id="{BF81C8A4-B3B8-4726-8262-D0C719EECB0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95119" y="5869444"/>
                <a:ext cx="78581" cy="27385"/>
              </a:xfrm>
              <a:custGeom>
                <a:avLst/>
                <a:gdLst>
                  <a:gd name="T0" fmla="*/ 10 w 28"/>
                  <a:gd name="T1" fmla="*/ 0 h 10"/>
                  <a:gd name="T2" fmla="*/ 0 w 28"/>
                  <a:gd name="T3" fmla="*/ 10 h 10"/>
                  <a:gd name="T4" fmla="*/ 28 w 28"/>
                  <a:gd name="T5" fmla="*/ 10 h 10"/>
                  <a:gd name="T6" fmla="*/ 28 w 28"/>
                  <a:gd name="T7" fmla="*/ 0 h 10"/>
                  <a:gd name="T8" fmla="*/ 10 w 2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0">
                    <a:moveTo>
                      <a:pt x="10" y="0"/>
                    </a:moveTo>
                    <a:cubicBezTo>
                      <a:pt x="4" y="0"/>
                      <a:pt x="0" y="5"/>
                      <a:pt x="0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0"/>
                      <a:pt x="28" y="0"/>
                      <a:pt x="28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 dirty="0"/>
              </a:p>
            </p:txBody>
          </p:sp>
          <p:sp>
            <p:nvSpPr>
              <p:cNvPr id="14" name="Freeform 1550">
                <a:extLst>
                  <a:ext uri="{FF2B5EF4-FFF2-40B4-BE49-F238E27FC236}">
                    <a16:creationId xmlns:a16="http://schemas.microsoft.com/office/drawing/2014/main" xmlns="" id="{2AF10F19-3793-4BA0-A791-54A0DB99ADA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629684" y="5869444"/>
                <a:ext cx="78581" cy="27385"/>
              </a:xfrm>
              <a:custGeom>
                <a:avLst/>
                <a:gdLst>
                  <a:gd name="T0" fmla="*/ 18 w 28"/>
                  <a:gd name="T1" fmla="*/ 0 h 10"/>
                  <a:gd name="T2" fmla="*/ 28 w 28"/>
                  <a:gd name="T3" fmla="*/ 10 h 10"/>
                  <a:gd name="T4" fmla="*/ 0 w 28"/>
                  <a:gd name="T5" fmla="*/ 10 h 10"/>
                  <a:gd name="T6" fmla="*/ 0 w 28"/>
                  <a:gd name="T7" fmla="*/ 0 h 10"/>
                  <a:gd name="T8" fmla="*/ 18 w 2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0">
                    <a:moveTo>
                      <a:pt x="18" y="0"/>
                    </a:moveTo>
                    <a:cubicBezTo>
                      <a:pt x="23" y="0"/>
                      <a:pt x="28" y="5"/>
                      <a:pt x="28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039366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77519BD1-23D5-48FA-AA78-8972B2181604}"/>
              </a:ext>
            </a:extLst>
          </p:cNvPr>
          <p:cNvSpPr/>
          <p:nvPr/>
        </p:nvSpPr>
        <p:spPr>
          <a:xfrm>
            <a:off x="2617200" y="1317600"/>
            <a:ext cx="6275280" cy="45911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b="1" u="sng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Unternehmensgruppen (Konzerne) - Matrixorganisation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endParaRPr lang="de-DE" dirty="0">
              <a:solidFill>
                <a:srgbClr val="3399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"/>
            </a:pP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Mehrdimensionale Organisationsstrukturen </a:t>
            </a: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ggf. mit der </a:t>
            </a: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Aufhebung der </a:t>
            </a: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eindeutigen Linienzuordnung und der damit verbundenen </a:t>
            </a: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Weisungsinstanz des eigentlichen Arbeitgebers durch die Zuordnung des Beschäftigten zu einer Matrix </a:t>
            </a: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(z.B. Produktgruppen, Regionen, Projekte, …) </a:t>
            </a:r>
          </a:p>
          <a:p>
            <a:pPr marL="285750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"/>
            </a:pP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Prüfung ob </a:t>
            </a: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gemeinsamer Verantwortlicher </a:t>
            </a: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oder doch </a:t>
            </a: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Auftragsverarbeitung</a:t>
            </a: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"/>
            </a:pP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Zulässigkeit aus </a:t>
            </a: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Erwägungsgrund 48 DSGVO</a:t>
            </a:r>
          </a:p>
          <a:p>
            <a:pPr marL="285750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"/>
            </a:pP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Unverständnis</a:t>
            </a: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für Anforderungen aus Deutschland (Legal Entity)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xmlns="" id="{F0CC038D-A0DD-4AA0-B470-9DD5B03841D1}"/>
              </a:ext>
            </a:extLst>
          </p:cNvPr>
          <p:cNvGrpSpPr/>
          <p:nvPr/>
        </p:nvGrpSpPr>
        <p:grpSpPr>
          <a:xfrm>
            <a:off x="529200" y="1411200"/>
            <a:ext cx="1980000" cy="3744000"/>
            <a:chOff x="395288" y="1838325"/>
            <a:chExt cx="1980000" cy="3744000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xmlns="" id="{82D4B090-E818-40D3-B43A-3464F8E1D021}"/>
                </a:ext>
              </a:extLst>
            </p:cNvPr>
            <p:cNvSpPr/>
            <p:nvPr/>
          </p:nvSpPr>
          <p:spPr>
            <a:xfrm>
              <a:off x="395288" y="1838325"/>
              <a:ext cx="1980000" cy="3744000"/>
            </a:xfrm>
            <a:prstGeom prst="rect">
              <a:avLst/>
            </a:prstGeom>
            <a:solidFill>
              <a:srgbClr val="33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xmlns="" id="{490ECD85-DB38-4BB1-8B67-EC1A6134F4DC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683568" y="2852936"/>
              <a:ext cx="1363418" cy="1366344"/>
              <a:chOff x="6878541" y="942478"/>
              <a:chExt cx="551290" cy="552473"/>
            </a:xfrm>
            <a:solidFill>
              <a:schemeClr val="bg1"/>
            </a:solidFill>
          </p:grpSpPr>
          <p:sp>
            <p:nvSpPr>
              <p:cNvPr id="18" name="Freeform 37">
                <a:extLst>
                  <a:ext uri="{FF2B5EF4-FFF2-40B4-BE49-F238E27FC236}">
                    <a16:creationId xmlns:a16="http://schemas.microsoft.com/office/drawing/2014/main" xmlns="" id="{5049B5E2-19D3-43E2-8EE4-71091EDD0EC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82578" y="1246515"/>
                <a:ext cx="247253" cy="248436"/>
              </a:xfrm>
              <a:custGeom>
                <a:avLst/>
                <a:gdLst>
                  <a:gd name="T0" fmla="*/ 198 w 224"/>
                  <a:gd name="T1" fmla="*/ 224 h 224"/>
                  <a:gd name="T2" fmla="*/ 95 w 224"/>
                  <a:gd name="T3" fmla="*/ 224 h 224"/>
                  <a:gd name="T4" fmla="*/ 69 w 224"/>
                  <a:gd name="T5" fmla="*/ 198 h 224"/>
                  <a:gd name="T6" fmla="*/ 95 w 224"/>
                  <a:gd name="T7" fmla="*/ 172 h 224"/>
                  <a:gd name="T8" fmla="*/ 136 w 224"/>
                  <a:gd name="T9" fmla="*/ 172 h 224"/>
                  <a:gd name="T10" fmla="*/ 7 w 224"/>
                  <a:gd name="T11" fmla="*/ 44 h 224"/>
                  <a:gd name="T12" fmla="*/ 7 w 224"/>
                  <a:gd name="T13" fmla="*/ 44 h 224"/>
                  <a:gd name="T14" fmla="*/ 0 w 224"/>
                  <a:gd name="T15" fmla="*/ 26 h 224"/>
                  <a:gd name="T16" fmla="*/ 26 w 224"/>
                  <a:gd name="T17" fmla="*/ 0 h 224"/>
                  <a:gd name="T18" fmla="*/ 44 w 224"/>
                  <a:gd name="T19" fmla="*/ 8 h 224"/>
                  <a:gd name="T20" fmla="*/ 44 w 224"/>
                  <a:gd name="T21" fmla="*/ 8 h 224"/>
                  <a:gd name="T22" fmla="*/ 172 w 224"/>
                  <a:gd name="T23" fmla="*/ 136 h 224"/>
                  <a:gd name="T24" fmla="*/ 172 w 224"/>
                  <a:gd name="T25" fmla="*/ 95 h 224"/>
                  <a:gd name="T26" fmla="*/ 198 w 224"/>
                  <a:gd name="T27" fmla="*/ 69 h 224"/>
                  <a:gd name="T28" fmla="*/ 224 w 224"/>
                  <a:gd name="T29" fmla="*/ 95 h 224"/>
                  <a:gd name="T30" fmla="*/ 224 w 224"/>
                  <a:gd name="T31" fmla="*/ 198 h 224"/>
                  <a:gd name="T32" fmla="*/ 198 w 224"/>
                  <a:gd name="T33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4" h="224">
                    <a:moveTo>
                      <a:pt x="198" y="224"/>
                    </a:moveTo>
                    <a:cubicBezTo>
                      <a:pt x="95" y="224"/>
                      <a:pt x="95" y="224"/>
                      <a:pt x="95" y="224"/>
                    </a:cubicBezTo>
                    <a:cubicBezTo>
                      <a:pt x="81" y="224"/>
                      <a:pt x="69" y="213"/>
                      <a:pt x="69" y="198"/>
                    </a:cubicBezTo>
                    <a:cubicBezTo>
                      <a:pt x="69" y="184"/>
                      <a:pt x="81" y="172"/>
                      <a:pt x="95" y="172"/>
                    </a:cubicBezTo>
                    <a:cubicBezTo>
                      <a:pt x="136" y="172"/>
                      <a:pt x="136" y="172"/>
                      <a:pt x="136" y="172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3" y="39"/>
                      <a:pt x="0" y="33"/>
                      <a:pt x="0" y="26"/>
                    </a:cubicBezTo>
                    <a:cubicBezTo>
                      <a:pt x="0" y="12"/>
                      <a:pt x="12" y="0"/>
                      <a:pt x="26" y="0"/>
                    </a:cubicBezTo>
                    <a:cubicBezTo>
                      <a:pt x="33" y="0"/>
                      <a:pt x="39" y="3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172" y="136"/>
                      <a:pt x="172" y="136"/>
                      <a:pt x="172" y="136"/>
                    </a:cubicBezTo>
                    <a:cubicBezTo>
                      <a:pt x="172" y="95"/>
                      <a:pt x="172" y="95"/>
                      <a:pt x="172" y="95"/>
                    </a:cubicBezTo>
                    <a:cubicBezTo>
                      <a:pt x="172" y="81"/>
                      <a:pt x="184" y="69"/>
                      <a:pt x="198" y="69"/>
                    </a:cubicBezTo>
                    <a:cubicBezTo>
                      <a:pt x="212" y="69"/>
                      <a:pt x="224" y="81"/>
                      <a:pt x="224" y="95"/>
                    </a:cubicBezTo>
                    <a:cubicBezTo>
                      <a:pt x="224" y="198"/>
                      <a:pt x="224" y="198"/>
                      <a:pt x="224" y="198"/>
                    </a:cubicBezTo>
                    <a:cubicBezTo>
                      <a:pt x="224" y="213"/>
                      <a:pt x="212" y="224"/>
                      <a:pt x="198" y="2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9" name="Freeform 38">
                <a:extLst>
                  <a:ext uri="{FF2B5EF4-FFF2-40B4-BE49-F238E27FC236}">
                    <a16:creationId xmlns:a16="http://schemas.microsoft.com/office/drawing/2014/main" xmlns="" id="{CCFD6708-C78C-4154-A6E5-5DBF876903A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82578" y="942478"/>
                <a:ext cx="247253" cy="248436"/>
              </a:xfrm>
              <a:custGeom>
                <a:avLst/>
                <a:gdLst>
                  <a:gd name="T0" fmla="*/ 198 w 224"/>
                  <a:gd name="T1" fmla="*/ 155 h 224"/>
                  <a:gd name="T2" fmla="*/ 172 w 224"/>
                  <a:gd name="T3" fmla="*/ 129 h 224"/>
                  <a:gd name="T4" fmla="*/ 172 w 224"/>
                  <a:gd name="T5" fmla="*/ 88 h 224"/>
                  <a:gd name="T6" fmla="*/ 44 w 224"/>
                  <a:gd name="T7" fmla="*/ 216 h 224"/>
                  <a:gd name="T8" fmla="*/ 44 w 224"/>
                  <a:gd name="T9" fmla="*/ 216 h 224"/>
                  <a:gd name="T10" fmla="*/ 26 w 224"/>
                  <a:gd name="T11" fmla="*/ 224 h 224"/>
                  <a:gd name="T12" fmla="*/ 0 w 224"/>
                  <a:gd name="T13" fmla="*/ 198 h 224"/>
                  <a:gd name="T14" fmla="*/ 7 w 224"/>
                  <a:gd name="T15" fmla="*/ 180 h 224"/>
                  <a:gd name="T16" fmla="*/ 7 w 224"/>
                  <a:gd name="T17" fmla="*/ 180 h 224"/>
                  <a:gd name="T18" fmla="*/ 136 w 224"/>
                  <a:gd name="T19" fmla="*/ 52 h 224"/>
                  <a:gd name="T20" fmla="*/ 95 w 224"/>
                  <a:gd name="T21" fmla="*/ 52 h 224"/>
                  <a:gd name="T22" fmla="*/ 69 w 224"/>
                  <a:gd name="T23" fmla="*/ 26 h 224"/>
                  <a:gd name="T24" fmla="*/ 95 w 224"/>
                  <a:gd name="T25" fmla="*/ 0 h 224"/>
                  <a:gd name="T26" fmla="*/ 198 w 224"/>
                  <a:gd name="T27" fmla="*/ 0 h 224"/>
                  <a:gd name="T28" fmla="*/ 224 w 224"/>
                  <a:gd name="T29" fmla="*/ 26 h 224"/>
                  <a:gd name="T30" fmla="*/ 224 w 224"/>
                  <a:gd name="T31" fmla="*/ 129 h 224"/>
                  <a:gd name="T32" fmla="*/ 198 w 224"/>
                  <a:gd name="T33" fmla="*/ 15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4" h="224">
                    <a:moveTo>
                      <a:pt x="198" y="155"/>
                    </a:moveTo>
                    <a:cubicBezTo>
                      <a:pt x="184" y="155"/>
                      <a:pt x="172" y="143"/>
                      <a:pt x="172" y="129"/>
                    </a:cubicBezTo>
                    <a:cubicBezTo>
                      <a:pt x="172" y="88"/>
                      <a:pt x="172" y="88"/>
                      <a:pt x="172" y="88"/>
                    </a:cubicBezTo>
                    <a:cubicBezTo>
                      <a:pt x="44" y="216"/>
                      <a:pt x="44" y="216"/>
                      <a:pt x="44" y="216"/>
                    </a:cubicBezTo>
                    <a:cubicBezTo>
                      <a:pt x="44" y="216"/>
                      <a:pt x="44" y="216"/>
                      <a:pt x="44" y="216"/>
                    </a:cubicBezTo>
                    <a:cubicBezTo>
                      <a:pt x="39" y="221"/>
                      <a:pt x="33" y="224"/>
                      <a:pt x="26" y="224"/>
                    </a:cubicBezTo>
                    <a:cubicBezTo>
                      <a:pt x="12" y="224"/>
                      <a:pt x="0" y="212"/>
                      <a:pt x="0" y="198"/>
                    </a:cubicBezTo>
                    <a:cubicBezTo>
                      <a:pt x="0" y="191"/>
                      <a:pt x="3" y="185"/>
                      <a:pt x="7" y="180"/>
                    </a:cubicBezTo>
                    <a:cubicBezTo>
                      <a:pt x="7" y="180"/>
                      <a:pt x="7" y="180"/>
                      <a:pt x="7" y="180"/>
                    </a:cubicBezTo>
                    <a:cubicBezTo>
                      <a:pt x="136" y="52"/>
                      <a:pt x="136" y="52"/>
                      <a:pt x="136" y="52"/>
                    </a:cubicBezTo>
                    <a:cubicBezTo>
                      <a:pt x="95" y="52"/>
                      <a:pt x="95" y="52"/>
                      <a:pt x="95" y="52"/>
                    </a:cubicBezTo>
                    <a:cubicBezTo>
                      <a:pt x="81" y="52"/>
                      <a:pt x="69" y="40"/>
                      <a:pt x="69" y="26"/>
                    </a:cubicBezTo>
                    <a:cubicBezTo>
                      <a:pt x="69" y="12"/>
                      <a:pt x="81" y="0"/>
                      <a:pt x="95" y="0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212" y="0"/>
                      <a:pt x="224" y="12"/>
                      <a:pt x="224" y="26"/>
                    </a:cubicBezTo>
                    <a:cubicBezTo>
                      <a:pt x="224" y="129"/>
                      <a:pt x="224" y="129"/>
                      <a:pt x="224" y="129"/>
                    </a:cubicBezTo>
                    <a:cubicBezTo>
                      <a:pt x="224" y="143"/>
                      <a:pt x="212" y="155"/>
                      <a:pt x="198" y="15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0" name="Freeform 39">
                <a:extLst>
                  <a:ext uri="{FF2B5EF4-FFF2-40B4-BE49-F238E27FC236}">
                    <a16:creationId xmlns:a16="http://schemas.microsoft.com/office/drawing/2014/main" xmlns="" id="{D5EA478F-06A3-4067-8319-7EADC257F3E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78541" y="1246515"/>
                <a:ext cx="246069" cy="248436"/>
              </a:xfrm>
              <a:custGeom>
                <a:avLst/>
                <a:gdLst>
                  <a:gd name="T0" fmla="*/ 216 w 223"/>
                  <a:gd name="T1" fmla="*/ 44 h 224"/>
                  <a:gd name="T2" fmla="*/ 88 w 223"/>
                  <a:gd name="T3" fmla="*/ 172 h 224"/>
                  <a:gd name="T4" fmla="*/ 129 w 223"/>
                  <a:gd name="T5" fmla="*/ 172 h 224"/>
                  <a:gd name="T6" fmla="*/ 155 w 223"/>
                  <a:gd name="T7" fmla="*/ 198 h 224"/>
                  <a:gd name="T8" fmla="*/ 129 w 223"/>
                  <a:gd name="T9" fmla="*/ 224 h 224"/>
                  <a:gd name="T10" fmla="*/ 26 w 223"/>
                  <a:gd name="T11" fmla="*/ 224 h 224"/>
                  <a:gd name="T12" fmla="*/ 0 w 223"/>
                  <a:gd name="T13" fmla="*/ 198 h 224"/>
                  <a:gd name="T14" fmla="*/ 0 w 223"/>
                  <a:gd name="T15" fmla="*/ 95 h 224"/>
                  <a:gd name="T16" fmla="*/ 26 w 223"/>
                  <a:gd name="T17" fmla="*/ 69 h 224"/>
                  <a:gd name="T18" fmla="*/ 51 w 223"/>
                  <a:gd name="T19" fmla="*/ 95 h 224"/>
                  <a:gd name="T20" fmla="*/ 51 w 223"/>
                  <a:gd name="T21" fmla="*/ 136 h 224"/>
                  <a:gd name="T22" fmla="*/ 180 w 223"/>
                  <a:gd name="T23" fmla="*/ 8 h 224"/>
                  <a:gd name="T24" fmla="*/ 180 w 223"/>
                  <a:gd name="T25" fmla="*/ 8 h 224"/>
                  <a:gd name="T26" fmla="*/ 198 w 223"/>
                  <a:gd name="T27" fmla="*/ 0 h 224"/>
                  <a:gd name="T28" fmla="*/ 223 w 223"/>
                  <a:gd name="T29" fmla="*/ 26 h 224"/>
                  <a:gd name="T30" fmla="*/ 216 w 223"/>
                  <a:gd name="T31" fmla="*/ 4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3" h="224">
                    <a:moveTo>
                      <a:pt x="216" y="44"/>
                    </a:moveTo>
                    <a:cubicBezTo>
                      <a:pt x="88" y="172"/>
                      <a:pt x="88" y="172"/>
                      <a:pt x="88" y="172"/>
                    </a:cubicBezTo>
                    <a:cubicBezTo>
                      <a:pt x="129" y="172"/>
                      <a:pt x="129" y="172"/>
                      <a:pt x="129" y="172"/>
                    </a:cubicBezTo>
                    <a:cubicBezTo>
                      <a:pt x="143" y="172"/>
                      <a:pt x="155" y="184"/>
                      <a:pt x="155" y="198"/>
                    </a:cubicBezTo>
                    <a:cubicBezTo>
                      <a:pt x="155" y="213"/>
                      <a:pt x="143" y="224"/>
                      <a:pt x="129" y="224"/>
                    </a:cubicBezTo>
                    <a:cubicBezTo>
                      <a:pt x="26" y="224"/>
                      <a:pt x="26" y="224"/>
                      <a:pt x="26" y="224"/>
                    </a:cubicBezTo>
                    <a:cubicBezTo>
                      <a:pt x="11" y="224"/>
                      <a:pt x="0" y="213"/>
                      <a:pt x="0" y="198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81"/>
                      <a:pt x="11" y="69"/>
                      <a:pt x="26" y="69"/>
                    </a:cubicBezTo>
                    <a:cubicBezTo>
                      <a:pt x="40" y="69"/>
                      <a:pt x="51" y="81"/>
                      <a:pt x="51" y="95"/>
                    </a:cubicBezTo>
                    <a:cubicBezTo>
                      <a:pt x="51" y="136"/>
                      <a:pt x="51" y="136"/>
                      <a:pt x="51" y="136"/>
                    </a:cubicBezTo>
                    <a:cubicBezTo>
                      <a:pt x="180" y="8"/>
                      <a:pt x="180" y="8"/>
                      <a:pt x="180" y="8"/>
                    </a:cubicBezTo>
                    <a:cubicBezTo>
                      <a:pt x="180" y="8"/>
                      <a:pt x="180" y="8"/>
                      <a:pt x="180" y="8"/>
                    </a:cubicBezTo>
                    <a:cubicBezTo>
                      <a:pt x="184" y="3"/>
                      <a:pt x="191" y="0"/>
                      <a:pt x="198" y="0"/>
                    </a:cubicBezTo>
                    <a:cubicBezTo>
                      <a:pt x="212" y="0"/>
                      <a:pt x="223" y="12"/>
                      <a:pt x="223" y="26"/>
                    </a:cubicBezTo>
                    <a:cubicBezTo>
                      <a:pt x="223" y="33"/>
                      <a:pt x="221" y="39"/>
                      <a:pt x="216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1" name="Freeform 40">
                <a:extLst>
                  <a:ext uri="{FF2B5EF4-FFF2-40B4-BE49-F238E27FC236}">
                    <a16:creationId xmlns:a16="http://schemas.microsoft.com/office/drawing/2014/main" xmlns="" id="{3D3FB29B-6A43-4D4B-B743-9D50DA95B0D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78541" y="942478"/>
                <a:ext cx="246069" cy="248436"/>
              </a:xfrm>
              <a:custGeom>
                <a:avLst/>
                <a:gdLst>
                  <a:gd name="T0" fmla="*/ 198 w 223"/>
                  <a:gd name="T1" fmla="*/ 224 h 224"/>
                  <a:gd name="T2" fmla="*/ 180 w 223"/>
                  <a:gd name="T3" fmla="*/ 216 h 224"/>
                  <a:gd name="T4" fmla="*/ 180 w 223"/>
                  <a:gd name="T5" fmla="*/ 216 h 224"/>
                  <a:gd name="T6" fmla="*/ 51 w 223"/>
                  <a:gd name="T7" fmla="*/ 88 h 224"/>
                  <a:gd name="T8" fmla="*/ 51 w 223"/>
                  <a:gd name="T9" fmla="*/ 129 h 224"/>
                  <a:gd name="T10" fmla="*/ 26 w 223"/>
                  <a:gd name="T11" fmla="*/ 155 h 224"/>
                  <a:gd name="T12" fmla="*/ 0 w 223"/>
                  <a:gd name="T13" fmla="*/ 129 h 224"/>
                  <a:gd name="T14" fmla="*/ 0 w 223"/>
                  <a:gd name="T15" fmla="*/ 26 h 224"/>
                  <a:gd name="T16" fmla="*/ 26 w 223"/>
                  <a:gd name="T17" fmla="*/ 0 h 224"/>
                  <a:gd name="T18" fmla="*/ 129 w 223"/>
                  <a:gd name="T19" fmla="*/ 0 h 224"/>
                  <a:gd name="T20" fmla="*/ 155 w 223"/>
                  <a:gd name="T21" fmla="*/ 26 h 224"/>
                  <a:gd name="T22" fmla="*/ 129 w 223"/>
                  <a:gd name="T23" fmla="*/ 52 h 224"/>
                  <a:gd name="T24" fmla="*/ 88 w 223"/>
                  <a:gd name="T25" fmla="*/ 52 h 224"/>
                  <a:gd name="T26" fmla="*/ 216 w 223"/>
                  <a:gd name="T27" fmla="*/ 180 h 224"/>
                  <a:gd name="T28" fmla="*/ 216 w 223"/>
                  <a:gd name="T29" fmla="*/ 180 h 224"/>
                  <a:gd name="T30" fmla="*/ 223 w 223"/>
                  <a:gd name="T31" fmla="*/ 198 h 224"/>
                  <a:gd name="T32" fmla="*/ 198 w 223"/>
                  <a:gd name="T33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3" h="224">
                    <a:moveTo>
                      <a:pt x="198" y="224"/>
                    </a:moveTo>
                    <a:cubicBezTo>
                      <a:pt x="191" y="224"/>
                      <a:pt x="184" y="221"/>
                      <a:pt x="180" y="216"/>
                    </a:cubicBezTo>
                    <a:cubicBezTo>
                      <a:pt x="180" y="216"/>
                      <a:pt x="180" y="216"/>
                      <a:pt x="180" y="216"/>
                    </a:cubicBezTo>
                    <a:cubicBezTo>
                      <a:pt x="51" y="88"/>
                      <a:pt x="51" y="88"/>
                      <a:pt x="51" y="88"/>
                    </a:cubicBezTo>
                    <a:cubicBezTo>
                      <a:pt x="51" y="129"/>
                      <a:pt x="51" y="129"/>
                      <a:pt x="51" y="129"/>
                    </a:cubicBezTo>
                    <a:cubicBezTo>
                      <a:pt x="51" y="143"/>
                      <a:pt x="40" y="155"/>
                      <a:pt x="26" y="155"/>
                    </a:cubicBezTo>
                    <a:cubicBezTo>
                      <a:pt x="11" y="155"/>
                      <a:pt x="0" y="143"/>
                      <a:pt x="0" y="129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2"/>
                      <a:pt x="11" y="0"/>
                      <a:pt x="26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43" y="0"/>
                      <a:pt x="155" y="12"/>
                      <a:pt x="155" y="26"/>
                    </a:cubicBezTo>
                    <a:cubicBezTo>
                      <a:pt x="155" y="40"/>
                      <a:pt x="143" y="52"/>
                      <a:pt x="129" y="52"/>
                    </a:cubicBezTo>
                    <a:cubicBezTo>
                      <a:pt x="88" y="52"/>
                      <a:pt x="88" y="52"/>
                      <a:pt x="88" y="52"/>
                    </a:cubicBezTo>
                    <a:cubicBezTo>
                      <a:pt x="216" y="180"/>
                      <a:pt x="216" y="180"/>
                      <a:pt x="216" y="180"/>
                    </a:cubicBezTo>
                    <a:cubicBezTo>
                      <a:pt x="216" y="180"/>
                      <a:pt x="216" y="180"/>
                      <a:pt x="216" y="180"/>
                    </a:cubicBezTo>
                    <a:cubicBezTo>
                      <a:pt x="221" y="185"/>
                      <a:pt x="223" y="191"/>
                      <a:pt x="223" y="198"/>
                    </a:cubicBezTo>
                    <a:cubicBezTo>
                      <a:pt x="223" y="212"/>
                      <a:pt x="212" y="224"/>
                      <a:pt x="198" y="2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981855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77519BD1-23D5-48FA-AA78-8972B2181604}"/>
              </a:ext>
            </a:extLst>
          </p:cNvPr>
          <p:cNvSpPr/>
          <p:nvPr/>
        </p:nvSpPr>
        <p:spPr>
          <a:xfrm>
            <a:off x="2617200" y="1317600"/>
            <a:ext cx="6048672" cy="31630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b="1" u="sng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Betriebsräte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endParaRPr lang="de-DE" dirty="0">
              <a:solidFill>
                <a:srgbClr val="3399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"/>
            </a:pP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Offene Diskussion</a:t>
            </a: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ob Betriebsräte Teil des Verantwortlichen sind oder ob diese selbst als Verantwortliche zu sehen sind</a:t>
            </a:r>
          </a:p>
          <a:p>
            <a:pPr marL="285750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"/>
            </a:pP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Keine einheitliche Haltung der Aufsichtsbehörden oder</a:t>
            </a: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auch </a:t>
            </a: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gerichtlicher Entscheidungen </a:t>
            </a: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(LAG Sachsen-Anhalt vs. LAG Hessen beide Dezember 2018)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xmlns="" id="{C3CFED00-57CD-44E3-9521-93FBEDF2ABFC}"/>
              </a:ext>
            </a:extLst>
          </p:cNvPr>
          <p:cNvGrpSpPr/>
          <p:nvPr/>
        </p:nvGrpSpPr>
        <p:grpSpPr>
          <a:xfrm>
            <a:off x="529200" y="1411200"/>
            <a:ext cx="1980000" cy="3744000"/>
            <a:chOff x="395288" y="1838324"/>
            <a:chExt cx="1980000" cy="3744000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xmlns="" id="{52E2F32E-DD7C-47E0-9184-37DC570DBAA5}"/>
                </a:ext>
              </a:extLst>
            </p:cNvPr>
            <p:cNvSpPr/>
            <p:nvPr/>
          </p:nvSpPr>
          <p:spPr>
            <a:xfrm>
              <a:off x="395288" y="1838324"/>
              <a:ext cx="1980000" cy="3744000"/>
            </a:xfrm>
            <a:prstGeom prst="rect">
              <a:avLst/>
            </a:prstGeom>
            <a:solidFill>
              <a:srgbClr val="33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xmlns="" id="{8AADA1AA-7610-43E4-BEE1-B6A991F7C64B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510539" y="2970668"/>
              <a:ext cx="1711325" cy="1178412"/>
              <a:chOff x="858838" y="5819775"/>
              <a:chExt cx="723901" cy="498476"/>
            </a:xfrm>
            <a:solidFill>
              <a:schemeClr val="bg1"/>
            </a:solidFill>
          </p:grpSpPr>
          <p:sp>
            <p:nvSpPr>
              <p:cNvPr id="12" name="Freeform 1119">
                <a:extLst>
                  <a:ext uri="{FF2B5EF4-FFF2-40B4-BE49-F238E27FC236}">
                    <a16:creationId xmlns:a16="http://schemas.microsoft.com/office/drawing/2014/main" xmlns="" id="{113DE3C1-E0ED-4017-B75C-07CE1AA41BE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01726" y="5819775"/>
                <a:ext cx="236538" cy="292100"/>
              </a:xfrm>
              <a:custGeom>
                <a:avLst/>
                <a:gdLst>
                  <a:gd name="T0" fmla="*/ 62 w 63"/>
                  <a:gd name="T1" fmla="*/ 38 h 78"/>
                  <a:gd name="T2" fmla="*/ 60 w 63"/>
                  <a:gd name="T3" fmla="*/ 36 h 78"/>
                  <a:gd name="T4" fmla="*/ 60 w 63"/>
                  <a:gd name="T5" fmla="*/ 23 h 78"/>
                  <a:gd name="T6" fmla="*/ 32 w 63"/>
                  <a:gd name="T7" fmla="*/ 0 h 78"/>
                  <a:gd name="T8" fmla="*/ 18 w 63"/>
                  <a:gd name="T9" fmla="*/ 5 h 78"/>
                  <a:gd name="T10" fmla="*/ 3 w 63"/>
                  <a:gd name="T11" fmla="*/ 23 h 78"/>
                  <a:gd name="T12" fmla="*/ 3 w 63"/>
                  <a:gd name="T13" fmla="*/ 36 h 78"/>
                  <a:gd name="T14" fmla="*/ 1 w 63"/>
                  <a:gd name="T15" fmla="*/ 38 h 78"/>
                  <a:gd name="T16" fmla="*/ 1 w 63"/>
                  <a:gd name="T17" fmla="*/ 48 h 78"/>
                  <a:gd name="T18" fmla="*/ 7 w 63"/>
                  <a:gd name="T19" fmla="*/ 57 h 78"/>
                  <a:gd name="T20" fmla="*/ 32 w 63"/>
                  <a:gd name="T21" fmla="*/ 78 h 78"/>
                  <a:gd name="T22" fmla="*/ 56 w 63"/>
                  <a:gd name="T23" fmla="*/ 57 h 78"/>
                  <a:gd name="T24" fmla="*/ 62 w 63"/>
                  <a:gd name="T25" fmla="*/ 48 h 78"/>
                  <a:gd name="T26" fmla="*/ 62 w 63"/>
                  <a:gd name="T27" fmla="*/ 3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78">
                    <a:moveTo>
                      <a:pt x="62" y="38"/>
                    </a:moveTo>
                    <a:cubicBezTo>
                      <a:pt x="62" y="37"/>
                      <a:pt x="61" y="36"/>
                      <a:pt x="60" y="36"/>
                    </a:cubicBezTo>
                    <a:cubicBezTo>
                      <a:pt x="60" y="29"/>
                      <a:pt x="60" y="27"/>
                      <a:pt x="60" y="23"/>
                    </a:cubicBezTo>
                    <a:cubicBezTo>
                      <a:pt x="58" y="10"/>
                      <a:pt x="49" y="0"/>
                      <a:pt x="32" y="0"/>
                    </a:cubicBezTo>
                    <a:cubicBezTo>
                      <a:pt x="24" y="0"/>
                      <a:pt x="25" y="5"/>
                      <a:pt x="18" y="5"/>
                    </a:cubicBezTo>
                    <a:cubicBezTo>
                      <a:pt x="7" y="5"/>
                      <a:pt x="4" y="16"/>
                      <a:pt x="3" y="23"/>
                    </a:cubicBezTo>
                    <a:cubicBezTo>
                      <a:pt x="3" y="27"/>
                      <a:pt x="3" y="30"/>
                      <a:pt x="3" y="36"/>
                    </a:cubicBezTo>
                    <a:cubicBezTo>
                      <a:pt x="2" y="36"/>
                      <a:pt x="2" y="37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2" y="52"/>
                      <a:pt x="4" y="55"/>
                      <a:pt x="7" y="57"/>
                    </a:cubicBezTo>
                    <a:cubicBezTo>
                      <a:pt x="10" y="69"/>
                      <a:pt x="20" y="78"/>
                      <a:pt x="32" y="78"/>
                    </a:cubicBezTo>
                    <a:cubicBezTo>
                      <a:pt x="43" y="78"/>
                      <a:pt x="53" y="70"/>
                      <a:pt x="56" y="57"/>
                    </a:cubicBezTo>
                    <a:cubicBezTo>
                      <a:pt x="59" y="55"/>
                      <a:pt x="61" y="52"/>
                      <a:pt x="62" y="48"/>
                    </a:cubicBezTo>
                    <a:cubicBezTo>
                      <a:pt x="63" y="44"/>
                      <a:pt x="63" y="41"/>
                      <a:pt x="62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" name="Freeform 1120">
                <a:extLst>
                  <a:ext uri="{FF2B5EF4-FFF2-40B4-BE49-F238E27FC236}">
                    <a16:creationId xmlns:a16="http://schemas.microsoft.com/office/drawing/2014/main" xmlns="" id="{EF7C8CF2-ADB5-4652-A76D-AF6AD6E6602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96951" y="6119813"/>
                <a:ext cx="447675" cy="198438"/>
              </a:xfrm>
              <a:custGeom>
                <a:avLst/>
                <a:gdLst>
                  <a:gd name="T0" fmla="*/ 113 w 119"/>
                  <a:gd name="T1" fmla="*/ 15 h 53"/>
                  <a:gd name="T2" fmla="*/ 88 w 119"/>
                  <a:gd name="T3" fmla="*/ 0 h 53"/>
                  <a:gd name="T4" fmla="*/ 76 w 119"/>
                  <a:gd name="T5" fmla="*/ 7 h 53"/>
                  <a:gd name="T6" fmla="*/ 67 w 119"/>
                  <a:gd name="T7" fmla="*/ 37 h 53"/>
                  <a:gd name="T8" fmla="*/ 65 w 119"/>
                  <a:gd name="T9" fmla="*/ 37 h 53"/>
                  <a:gd name="T10" fmla="*/ 63 w 119"/>
                  <a:gd name="T11" fmla="*/ 23 h 53"/>
                  <a:gd name="T12" fmla="*/ 64 w 119"/>
                  <a:gd name="T13" fmla="*/ 17 h 53"/>
                  <a:gd name="T14" fmla="*/ 65 w 119"/>
                  <a:gd name="T15" fmla="*/ 14 h 53"/>
                  <a:gd name="T16" fmla="*/ 66 w 119"/>
                  <a:gd name="T17" fmla="*/ 9 h 53"/>
                  <a:gd name="T18" fmla="*/ 54 w 119"/>
                  <a:gd name="T19" fmla="*/ 9 h 53"/>
                  <a:gd name="T20" fmla="*/ 54 w 119"/>
                  <a:gd name="T21" fmla="*/ 14 h 53"/>
                  <a:gd name="T22" fmla="*/ 55 w 119"/>
                  <a:gd name="T23" fmla="*/ 17 h 53"/>
                  <a:gd name="T24" fmla="*/ 56 w 119"/>
                  <a:gd name="T25" fmla="*/ 23 h 53"/>
                  <a:gd name="T26" fmla="*/ 55 w 119"/>
                  <a:gd name="T27" fmla="*/ 37 h 53"/>
                  <a:gd name="T28" fmla="*/ 53 w 119"/>
                  <a:gd name="T29" fmla="*/ 37 h 53"/>
                  <a:gd name="T30" fmla="*/ 44 w 119"/>
                  <a:gd name="T31" fmla="*/ 7 h 53"/>
                  <a:gd name="T32" fmla="*/ 31 w 119"/>
                  <a:gd name="T33" fmla="*/ 0 h 53"/>
                  <a:gd name="T34" fmla="*/ 6 w 119"/>
                  <a:gd name="T35" fmla="*/ 15 h 53"/>
                  <a:gd name="T36" fmla="*/ 0 w 119"/>
                  <a:gd name="T37" fmla="*/ 37 h 53"/>
                  <a:gd name="T38" fmla="*/ 60 w 119"/>
                  <a:gd name="T39" fmla="*/ 53 h 53"/>
                  <a:gd name="T40" fmla="*/ 119 w 119"/>
                  <a:gd name="T41" fmla="*/ 37 h 53"/>
                  <a:gd name="T42" fmla="*/ 113 w 119"/>
                  <a:gd name="T43" fmla="*/ 1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" h="53">
                    <a:moveTo>
                      <a:pt x="113" y="15"/>
                    </a:moveTo>
                    <a:cubicBezTo>
                      <a:pt x="110" y="9"/>
                      <a:pt x="99" y="3"/>
                      <a:pt x="88" y="0"/>
                    </a:cubicBezTo>
                    <a:cubicBezTo>
                      <a:pt x="83" y="3"/>
                      <a:pt x="80" y="5"/>
                      <a:pt x="76" y="7"/>
                    </a:cubicBezTo>
                    <a:cubicBezTo>
                      <a:pt x="74" y="17"/>
                      <a:pt x="69" y="30"/>
                      <a:pt x="67" y="37"/>
                    </a:cubicBezTo>
                    <a:cubicBezTo>
                      <a:pt x="66" y="39"/>
                      <a:pt x="65" y="38"/>
                      <a:pt x="65" y="37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22"/>
                      <a:pt x="63" y="19"/>
                      <a:pt x="64" y="17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6" y="13"/>
                      <a:pt x="66" y="11"/>
                      <a:pt x="66" y="9"/>
                    </a:cubicBezTo>
                    <a:cubicBezTo>
                      <a:pt x="61" y="10"/>
                      <a:pt x="57" y="10"/>
                      <a:pt x="54" y="9"/>
                    </a:cubicBezTo>
                    <a:cubicBezTo>
                      <a:pt x="53" y="11"/>
                      <a:pt x="53" y="13"/>
                      <a:pt x="54" y="14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6" y="19"/>
                      <a:pt x="57" y="22"/>
                      <a:pt x="56" y="23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4" y="38"/>
                      <a:pt x="53" y="39"/>
                      <a:pt x="53" y="37"/>
                    </a:cubicBezTo>
                    <a:cubicBezTo>
                      <a:pt x="50" y="30"/>
                      <a:pt x="46" y="17"/>
                      <a:pt x="44" y="7"/>
                    </a:cubicBezTo>
                    <a:cubicBezTo>
                      <a:pt x="35" y="4"/>
                      <a:pt x="31" y="0"/>
                      <a:pt x="31" y="0"/>
                    </a:cubicBezTo>
                    <a:cubicBezTo>
                      <a:pt x="20" y="3"/>
                      <a:pt x="9" y="9"/>
                      <a:pt x="6" y="15"/>
                    </a:cubicBezTo>
                    <a:cubicBezTo>
                      <a:pt x="0" y="24"/>
                      <a:pt x="0" y="37"/>
                      <a:pt x="0" y="37"/>
                    </a:cubicBezTo>
                    <a:cubicBezTo>
                      <a:pt x="0" y="42"/>
                      <a:pt x="27" y="53"/>
                      <a:pt x="60" y="53"/>
                    </a:cubicBezTo>
                    <a:cubicBezTo>
                      <a:pt x="93" y="53"/>
                      <a:pt x="119" y="42"/>
                      <a:pt x="119" y="37"/>
                    </a:cubicBezTo>
                    <a:cubicBezTo>
                      <a:pt x="119" y="37"/>
                      <a:pt x="119" y="24"/>
                      <a:pt x="11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" name="Freeform 1121">
                <a:extLst>
                  <a:ext uri="{FF2B5EF4-FFF2-40B4-BE49-F238E27FC236}">
                    <a16:creationId xmlns:a16="http://schemas.microsoft.com/office/drawing/2014/main" xmlns="" id="{6E40D88A-6003-40B4-B401-87301A02686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38263" y="5883275"/>
                <a:ext cx="165100" cy="217488"/>
              </a:xfrm>
              <a:custGeom>
                <a:avLst/>
                <a:gdLst>
                  <a:gd name="T0" fmla="*/ 2 w 44"/>
                  <a:gd name="T1" fmla="*/ 17 h 58"/>
                  <a:gd name="T2" fmla="*/ 3 w 44"/>
                  <a:gd name="T3" fmla="*/ 19 h 58"/>
                  <a:gd name="T4" fmla="*/ 4 w 44"/>
                  <a:gd name="T5" fmla="*/ 32 h 58"/>
                  <a:gd name="T6" fmla="*/ 0 w 44"/>
                  <a:gd name="T7" fmla="*/ 40 h 58"/>
                  <a:gd name="T8" fmla="*/ 2 w 44"/>
                  <a:gd name="T9" fmla="*/ 42 h 58"/>
                  <a:gd name="T10" fmla="*/ 20 w 44"/>
                  <a:gd name="T11" fmla="*/ 58 h 58"/>
                  <a:gd name="T12" fmla="*/ 39 w 44"/>
                  <a:gd name="T13" fmla="*/ 42 h 58"/>
                  <a:gd name="T14" fmla="*/ 43 w 44"/>
                  <a:gd name="T15" fmla="*/ 35 h 58"/>
                  <a:gd name="T16" fmla="*/ 43 w 44"/>
                  <a:gd name="T17" fmla="*/ 28 h 58"/>
                  <a:gd name="T18" fmla="*/ 42 w 44"/>
                  <a:gd name="T19" fmla="*/ 26 h 58"/>
                  <a:gd name="T20" fmla="*/ 42 w 44"/>
                  <a:gd name="T21" fmla="*/ 17 h 58"/>
                  <a:gd name="T22" fmla="*/ 20 w 44"/>
                  <a:gd name="T23" fmla="*/ 0 h 58"/>
                  <a:gd name="T24" fmla="*/ 2 w 44"/>
                  <a:gd name="T25" fmla="*/ 8 h 58"/>
                  <a:gd name="T26" fmla="*/ 2 w 44"/>
                  <a:gd name="T27" fmla="*/ 1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58">
                    <a:moveTo>
                      <a:pt x="2" y="17"/>
                    </a:moveTo>
                    <a:cubicBezTo>
                      <a:pt x="3" y="17"/>
                      <a:pt x="3" y="18"/>
                      <a:pt x="3" y="19"/>
                    </a:cubicBezTo>
                    <a:cubicBezTo>
                      <a:pt x="5" y="23"/>
                      <a:pt x="5" y="27"/>
                      <a:pt x="4" y="32"/>
                    </a:cubicBezTo>
                    <a:cubicBezTo>
                      <a:pt x="3" y="35"/>
                      <a:pt x="2" y="38"/>
                      <a:pt x="0" y="40"/>
                    </a:cubicBezTo>
                    <a:cubicBezTo>
                      <a:pt x="0" y="41"/>
                      <a:pt x="1" y="42"/>
                      <a:pt x="2" y="42"/>
                    </a:cubicBezTo>
                    <a:cubicBezTo>
                      <a:pt x="4" y="52"/>
                      <a:pt x="12" y="58"/>
                      <a:pt x="20" y="58"/>
                    </a:cubicBezTo>
                    <a:cubicBezTo>
                      <a:pt x="29" y="58"/>
                      <a:pt x="37" y="52"/>
                      <a:pt x="39" y="42"/>
                    </a:cubicBezTo>
                    <a:cubicBezTo>
                      <a:pt x="41" y="41"/>
                      <a:pt x="42" y="39"/>
                      <a:pt x="43" y="35"/>
                    </a:cubicBezTo>
                    <a:cubicBezTo>
                      <a:pt x="44" y="33"/>
                      <a:pt x="44" y="30"/>
                      <a:pt x="43" y="28"/>
                    </a:cubicBezTo>
                    <a:cubicBezTo>
                      <a:pt x="43" y="28"/>
                      <a:pt x="42" y="27"/>
                      <a:pt x="42" y="26"/>
                    </a:cubicBezTo>
                    <a:cubicBezTo>
                      <a:pt x="42" y="22"/>
                      <a:pt x="42" y="20"/>
                      <a:pt x="42" y="17"/>
                    </a:cubicBezTo>
                    <a:cubicBezTo>
                      <a:pt x="41" y="6"/>
                      <a:pt x="32" y="0"/>
                      <a:pt x="20" y="0"/>
                    </a:cubicBezTo>
                    <a:cubicBezTo>
                      <a:pt x="11" y="0"/>
                      <a:pt x="5" y="3"/>
                      <a:pt x="2" y="8"/>
                    </a:cubicBezTo>
                    <a:cubicBezTo>
                      <a:pt x="2" y="11"/>
                      <a:pt x="2" y="13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122">
                <a:extLst>
                  <a:ext uri="{FF2B5EF4-FFF2-40B4-BE49-F238E27FC236}">
                    <a16:creationId xmlns:a16="http://schemas.microsoft.com/office/drawing/2014/main" xmlns="" id="{7688CB50-5F72-4A43-A390-7A4BA26E636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03351" y="6108700"/>
                <a:ext cx="179388" cy="146050"/>
              </a:xfrm>
              <a:custGeom>
                <a:avLst/>
                <a:gdLst>
                  <a:gd name="T0" fmla="*/ 48 w 48"/>
                  <a:gd name="T1" fmla="*/ 27 h 39"/>
                  <a:gd name="T2" fmla="*/ 44 w 48"/>
                  <a:gd name="T3" fmla="*/ 11 h 39"/>
                  <a:gd name="T4" fmla="*/ 25 w 48"/>
                  <a:gd name="T5" fmla="*/ 0 h 39"/>
                  <a:gd name="T6" fmla="*/ 0 w 48"/>
                  <a:gd name="T7" fmla="*/ 6 h 39"/>
                  <a:gd name="T8" fmla="*/ 10 w 48"/>
                  <a:gd name="T9" fmla="*/ 15 h 39"/>
                  <a:gd name="T10" fmla="*/ 16 w 48"/>
                  <a:gd name="T11" fmla="*/ 39 h 39"/>
                  <a:gd name="T12" fmla="*/ 48 w 48"/>
                  <a:gd name="T13" fmla="*/ 2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39">
                    <a:moveTo>
                      <a:pt x="48" y="27"/>
                    </a:moveTo>
                    <a:cubicBezTo>
                      <a:pt x="48" y="27"/>
                      <a:pt x="48" y="18"/>
                      <a:pt x="44" y="11"/>
                    </a:cubicBezTo>
                    <a:cubicBezTo>
                      <a:pt x="41" y="6"/>
                      <a:pt x="33" y="2"/>
                      <a:pt x="25" y="0"/>
                    </a:cubicBezTo>
                    <a:cubicBezTo>
                      <a:pt x="16" y="5"/>
                      <a:pt x="7" y="7"/>
                      <a:pt x="0" y="6"/>
                    </a:cubicBezTo>
                    <a:cubicBezTo>
                      <a:pt x="4" y="8"/>
                      <a:pt x="8" y="12"/>
                      <a:pt x="10" y="15"/>
                    </a:cubicBezTo>
                    <a:cubicBezTo>
                      <a:pt x="15" y="25"/>
                      <a:pt x="16" y="36"/>
                      <a:pt x="16" y="39"/>
                    </a:cubicBezTo>
                    <a:cubicBezTo>
                      <a:pt x="35" y="37"/>
                      <a:pt x="48" y="30"/>
                      <a:pt x="48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2" name="Freeform 1123">
                <a:extLst>
                  <a:ext uri="{FF2B5EF4-FFF2-40B4-BE49-F238E27FC236}">
                    <a16:creationId xmlns:a16="http://schemas.microsoft.com/office/drawing/2014/main" xmlns="" id="{153BECDB-CD5E-4560-AC8B-4BD68126E3D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36626" y="5883275"/>
                <a:ext cx="165100" cy="217488"/>
              </a:xfrm>
              <a:custGeom>
                <a:avLst/>
                <a:gdLst>
                  <a:gd name="T0" fmla="*/ 5 w 44"/>
                  <a:gd name="T1" fmla="*/ 42 h 58"/>
                  <a:gd name="T2" fmla="*/ 24 w 44"/>
                  <a:gd name="T3" fmla="*/ 58 h 58"/>
                  <a:gd name="T4" fmla="*/ 43 w 44"/>
                  <a:gd name="T5" fmla="*/ 42 h 58"/>
                  <a:gd name="T6" fmla="*/ 44 w 44"/>
                  <a:gd name="T7" fmla="*/ 41 h 58"/>
                  <a:gd name="T8" fmla="*/ 40 w 44"/>
                  <a:gd name="T9" fmla="*/ 32 h 58"/>
                  <a:gd name="T10" fmla="*/ 41 w 44"/>
                  <a:gd name="T11" fmla="*/ 19 h 58"/>
                  <a:gd name="T12" fmla="*/ 42 w 44"/>
                  <a:gd name="T13" fmla="*/ 17 h 58"/>
                  <a:gd name="T14" fmla="*/ 42 w 44"/>
                  <a:gd name="T15" fmla="*/ 8 h 58"/>
                  <a:gd name="T16" fmla="*/ 24 w 44"/>
                  <a:gd name="T17" fmla="*/ 0 h 58"/>
                  <a:gd name="T18" fmla="*/ 3 w 44"/>
                  <a:gd name="T19" fmla="*/ 17 h 58"/>
                  <a:gd name="T20" fmla="*/ 3 w 44"/>
                  <a:gd name="T21" fmla="*/ 26 h 58"/>
                  <a:gd name="T22" fmla="*/ 1 w 44"/>
                  <a:gd name="T23" fmla="*/ 28 h 58"/>
                  <a:gd name="T24" fmla="*/ 1 w 44"/>
                  <a:gd name="T25" fmla="*/ 35 h 58"/>
                  <a:gd name="T26" fmla="*/ 5 w 44"/>
                  <a:gd name="T27" fmla="*/ 4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58">
                    <a:moveTo>
                      <a:pt x="5" y="42"/>
                    </a:moveTo>
                    <a:cubicBezTo>
                      <a:pt x="8" y="52"/>
                      <a:pt x="15" y="58"/>
                      <a:pt x="24" y="58"/>
                    </a:cubicBezTo>
                    <a:cubicBezTo>
                      <a:pt x="33" y="58"/>
                      <a:pt x="40" y="52"/>
                      <a:pt x="43" y="42"/>
                    </a:cubicBezTo>
                    <a:cubicBezTo>
                      <a:pt x="43" y="42"/>
                      <a:pt x="44" y="41"/>
                      <a:pt x="44" y="41"/>
                    </a:cubicBezTo>
                    <a:cubicBezTo>
                      <a:pt x="43" y="38"/>
                      <a:pt x="41" y="36"/>
                      <a:pt x="40" y="32"/>
                    </a:cubicBezTo>
                    <a:cubicBezTo>
                      <a:pt x="39" y="27"/>
                      <a:pt x="39" y="23"/>
                      <a:pt x="41" y="19"/>
                    </a:cubicBezTo>
                    <a:cubicBezTo>
                      <a:pt x="41" y="18"/>
                      <a:pt x="42" y="17"/>
                      <a:pt x="42" y="17"/>
                    </a:cubicBezTo>
                    <a:cubicBezTo>
                      <a:pt x="42" y="13"/>
                      <a:pt x="42" y="11"/>
                      <a:pt x="42" y="8"/>
                    </a:cubicBezTo>
                    <a:cubicBezTo>
                      <a:pt x="38" y="3"/>
                      <a:pt x="32" y="0"/>
                      <a:pt x="24" y="0"/>
                    </a:cubicBezTo>
                    <a:cubicBezTo>
                      <a:pt x="11" y="0"/>
                      <a:pt x="4" y="7"/>
                      <a:pt x="3" y="17"/>
                    </a:cubicBezTo>
                    <a:cubicBezTo>
                      <a:pt x="3" y="20"/>
                      <a:pt x="3" y="22"/>
                      <a:pt x="3" y="26"/>
                    </a:cubicBezTo>
                    <a:cubicBezTo>
                      <a:pt x="2" y="27"/>
                      <a:pt x="2" y="28"/>
                      <a:pt x="1" y="28"/>
                    </a:cubicBezTo>
                    <a:cubicBezTo>
                      <a:pt x="0" y="30"/>
                      <a:pt x="0" y="33"/>
                      <a:pt x="1" y="35"/>
                    </a:cubicBezTo>
                    <a:cubicBezTo>
                      <a:pt x="2" y="39"/>
                      <a:pt x="4" y="41"/>
                      <a:pt x="5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" name="Freeform 1124">
                <a:extLst>
                  <a:ext uri="{FF2B5EF4-FFF2-40B4-BE49-F238E27FC236}">
                    <a16:creationId xmlns:a16="http://schemas.microsoft.com/office/drawing/2014/main" xmlns="" id="{4BF2E7C2-3524-41A4-9C1D-EA2EC97A9ED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58838" y="6108700"/>
                <a:ext cx="179388" cy="146050"/>
              </a:xfrm>
              <a:custGeom>
                <a:avLst/>
                <a:gdLst>
                  <a:gd name="T0" fmla="*/ 48 w 48"/>
                  <a:gd name="T1" fmla="*/ 6 h 39"/>
                  <a:gd name="T2" fmla="*/ 24 w 48"/>
                  <a:gd name="T3" fmla="*/ 0 h 39"/>
                  <a:gd name="T4" fmla="*/ 5 w 48"/>
                  <a:gd name="T5" fmla="*/ 11 h 39"/>
                  <a:gd name="T6" fmla="*/ 0 w 48"/>
                  <a:gd name="T7" fmla="*/ 27 h 39"/>
                  <a:gd name="T8" fmla="*/ 32 w 48"/>
                  <a:gd name="T9" fmla="*/ 39 h 39"/>
                  <a:gd name="T10" fmla="*/ 39 w 48"/>
                  <a:gd name="T11" fmla="*/ 15 h 39"/>
                  <a:gd name="T12" fmla="*/ 48 w 48"/>
                  <a:gd name="T13" fmla="*/ 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39">
                    <a:moveTo>
                      <a:pt x="48" y="6"/>
                    </a:moveTo>
                    <a:cubicBezTo>
                      <a:pt x="34" y="7"/>
                      <a:pt x="24" y="0"/>
                      <a:pt x="24" y="0"/>
                    </a:cubicBezTo>
                    <a:cubicBezTo>
                      <a:pt x="16" y="2"/>
                      <a:pt x="7" y="6"/>
                      <a:pt x="5" y="11"/>
                    </a:cubicBezTo>
                    <a:cubicBezTo>
                      <a:pt x="1" y="18"/>
                      <a:pt x="0" y="27"/>
                      <a:pt x="0" y="27"/>
                    </a:cubicBezTo>
                    <a:cubicBezTo>
                      <a:pt x="0" y="30"/>
                      <a:pt x="14" y="37"/>
                      <a:pt x="32" y="39"/>
                    </a:cubicBezTo>
                    <a:cubicBezTo>
                      <a:pt x="32" y="36"/>
                      <a:pt x="33" y="25"/>
                      <a:pt x="39" y="15"/>
                    </a:cubicBezTo>
                    <a:cubicBezTo>
                      <a:pt x="41" y="12"/>
                      <a:pt x="44" y="8"/>
                      <a:pt x="4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366066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77519BD1-23D5-48FA-AA78-8972B2181604}"/>
              </a:ext>
            </a:extLst>
          </p:cNvPr>
          <p:cNvSpPr/>
          <p:nvPr/>
        </p:nvSpPr>
        <p:spPr>
          <a:xfrm>
            <a:off x="2617200" y="1317600"/>
            <a:ext cx="6048672" cy="26028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b="1" u="sng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Vereine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endParaRPr lang="de-DE" dirty="0">
              <a:solidFill>
                <a:srgbClr val="3399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"/>
            </a:pP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Die </a:t>
            </a: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Datenschutzgrundverordnung</a:t>
            </a: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gilt </a:t>
            </a: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auch für Vereine </a:t>
            </a:r>
          </a:p>
          <a:p>
            <a:pPr marL="285750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"/>
            </a:pP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Risiko Ehrenamt</a:t>
            </a:r>
          </a:p>
          <a:p>
            <a:pPr marL="285750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"/>
            </a:pP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Unsicherheit bei Haftungsfragen bleibt </a:t>
            </a: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(DSGVO vs. BGB)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52E2F32E-DD7C-47E0-9184-37DC570DBAA5}"/>
              </a:ext>
            </a:extLst>
          </p:cNvPr>
          <p:cNvSpPr/>
          <p:nvPr/>
        </p:nvSpPr>
        <p:spPr>
          <a:xfrm>
            <a:off x="529200" y="1411200"/>
            <a:ext cx="1980000" cy="374400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B400F0D0-D56F-4057-A0F7-E06BDA2F5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49" y="2564904"/>
            <a:ext cx="1880502" cy="124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824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77519BD1-23D5-48FA-AA78-8972B2181604}"/>
              </a:ext>
            </a:extLst>
          </p:cNvPr>
          <p:cNvSpPr/>
          <p:nvPr/>
        </p:nvSpPr>
        <p:spPr>
          <a:xfrm>
            <a:off x="2617200" y="1317600"/>
            <a:ext cx="6275280" cy="42725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b="1" u="sng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Mein Fazit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endParaRPr lang="de-DE" dirty="0">
              <a:solidFill>
                <a:srgbClr val="3399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"/>
            </a:pP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Grundsätzlich ist die </a:t>
            </a: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EU-</a:t>
            </a:r>
            <a:r>
              <a:rPr lang="de-DE" b="1" strike="sngStrike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DSGVO angekommen. Zu hinterfragen ist die praktische</a:t>
            </a:r>
            <a:r>
              <a:rPr lang="de-DE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Umsetzung.</a:t>
            </a:r>
          </a:p>
          <a:p>
            <a:pPr marL="285750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"/>
            </a:pP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Die Umsetzung scheitert</a:t>
            </a: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 Teilen </a:t>
            </a: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 eindeutigen Festlegungen</a:t>
            </a: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(z.B. Schwellwerte DSFA).</a:t>
            </a:r>
          </a:p>
          <a:p>
            <a:pPr marL="285750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"/>
            </a:pP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Offen Fragen</a:t>
            </a: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wie z.B. Haftung im Ehrenamt und Stellung des Betriebsrats </a:t>
            </a: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benötigen eine zeitnahe Antwort.</a:t>
            </a:r>
          </a:p>
          <a:p>
            <a:pPr marL="285750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"/>
            </a:pP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Beratungsleistung der Aufsichtsbehörden und der Verbände ist weiterhin notwendig</a:t>
            </a:r>
            <a:r>
              <a:rPr lang="de-DE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um Unsicherheiten und fehlenden Wissen auszuräumen.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5CF8AA53-29C3-4106-ADBF-B146A0E79CAE}"/>
              </a:ext>
            </a:extLst>
          </p:cNvPr>
          <p:cNvSpPr/>
          <p:nvPr/>
        </p:nvSpPr>
        <p:spPr>
          <a:xfrm>
            <a:off x="529200" y="1411200"/>
            <a:ext cx="1981200" cy="374400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0" b="1" dirty="0">
                <a:latin typeface="Wingdings" panose="05000000000000000000" pitchFamily="2" charset="2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8997117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77519BD1-23D5-48FA-AA78-8972B2181604}"/>
              </a:ext>
            </a:extLst>
          </p:cNvPr>
          <p:cNvSpPr/>
          <p:nvPr/>
        </p:nvSpPr>
        <p:spPr>
          <a:xfrm>
            <a:off x="2483768" y="2408079"/>
            <a:ext cx="4176464" cy="1020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Ich danke für Ihre Aufmerksamkeit und stehe für Fragen gerne zur Verfügung!</a:t>
            </a:r>
            <a:endParaRPr lang="de-DE" dirty="0">
              <a:solidFill>
                <a:srgbClr val="3399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93707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4074"/>
      </a:dk2>
      <a:lt2>
        <a:srgbClr val="FEA501"/>
      </a:lt2>
      <a:accent1>
        <a:srgbClr val="0061B2"/>
      </a:accent1>
      <a:accent2>
        <a:srgbClr val="2A79D0"/>
      </a:accent2>
      <a:accent3>
        <a:srgbClr val="FFFFFF"/>
      </a:accent3>
      <a:accent4>
        <a:srgbClr val="000000"/>
      </a:accent4>
      <a:accent5>
        <a:srgbClr val="AAB7D5"/>
      </a:accent5>
      <a:accent6>
        <a:srgbClr val="256DBC"/>
      </a:accent6>
      <a:hlink>
        <a:srgbClr val="69A2E1"/>
      </a:hlink>
      <a:folHlink>
        <a:srgbClr val="9DC2EB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4074"/>
        </a:dk2>
        <a:lt2>
          <a:srgbClr val="FEA501"/>
        </a:lt2>
        <a:accent1>
          <a:srgbClr val="0061B2"/>
        </a:accent1>
        <a:accent2>
          <a:srgbClr val="2A79D0"/>
        </a:accent2>
        <a:accent3>
          <a:srgbClr val="FFFFFF"/>
        </a:accent3>
        <a:accent4>
          <a:srgbClr val="000000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PresentationLoad">
  <a:themeElements>
    <a:clrScheme name="PresentationLoad 1">
      <a:dk1>
        <a:srgbClr val="000000"/>
      </a:dk1>
      <a:lt1>
        <a:srgbClr val="FFFFFF"/>
      </a:lt1>
      <a:dk2>
        <a:srgbClr val="38520E"/>
      </a:dk2>
      <a:lt2>
        <a:srgbClr val="FEA501"/>
      </a:lt2>
      <a:accent1>
        <a:srgbClr val="4C7013"/>
      </a:accent1>
      <a:accent2>
        <a:srgbClr val="6B9B1A"/>
      </a:accent2>
      <a:accent3>
        <a:srgbClr val="FFFFFF"/>
      </a:accent3>
      <a:accent4>
        <a:srgbClr val="000000"/>
      </a:accent4>
      <a:accent5>
        <a:srgbClr val="B2BBAA"/>
      </a:accent5>
      <a:accent6>
        <a:srgbClr val="608C16"/>
      </a:accent6>
      <a:hlink>
        <a:srgbClr val="90BA45"/>
      </a:hlink>
      <a:folHlink>
        <a:srgbClr val="B2CF7D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38520E"/>
        </a:dk2>
        <a:lt2>
          <a:srgbClr val="FEA501"/>
        </a:lt2>
        <a:accent1>
          <a:srgbClr val="4C7013"/>
        </a:accent1>
        <a:accent2>
          <a:srgbClr val="6B9B1A"/>
        </a:accent2>
        <a:accent3>
          <a:srgbClr val="FFFFFF"/>
        </a:accent3>
        <a:accent4>
          <a:srgbClr val="000000"/>
        </a:accent4>
        <a:accent5>
          <a:srgbClr val="B2BBAA"/>
        </a:accent5>
        <a:accent6>
          <a:srgbClr val="608C16"/>
        </a:accent6>
        <a:hlink>
          <a:srgbClr val="90BA45"/>
        </a:hlink>
        <a:folHlink>
          <a:srgbClr val="B2CF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PresentationLoad">
  <a:themeElements>
    <a:clrScheme name="PresentationLoad 1">
      <a:dk1>
        <a:srgbClr val="000000"/>
      </a:dk1>
      <a:lt1>
        <a:srgbClr val="FFFFFF"/>
      </a:lt1>
      <a:dk2>
        <a:srgbClr val="920404"/>
      </a:dk2>
      <a:lt2>
        <a:srgbClr val="4C7013"/>
      </a:lt2>
      <a:accent1>
        <a:srgbClr val="E24203"/>
      </a:accent1>
      <a:accent2>
        <a:srgbClr val="FB7303"/>
      </a:accent2>
      <a:accent3>
        <a:srgbClr val="FFFFFF"/>
      </a:accent3>
      <a:accent4>
        <a:srgbClr val="000000"/>
      </a:accent4>
      <a:accent5>
        <a:srgbClr val="EEB0AA"/>
      </a:accent5>
      <a:accent6>
        <a:srgbClr val="E36802"/>
      </a:accent6>
      <a:hlink>
        <a:srgbClr val="FEA501"/>
      </a:hlink>
      <a:folHlink>
        <a:srgbClr val="FEC82E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920404"/>
        </a:dk2>
        <a:lt2>
          <a:srgbClr val="4C7013"/>
        </a:lt2>
        <a:accent1>
          <a:srgbClr val="E24203"/>
        </a:accent1>
        <a:accent2>
          <a:srgbClr val="FB7303"/>
        </a:accent2>
        <a:accent3>
          <a:srgbClr val="FFFFFF"/>
        </a:accent3>
        <a:accent4>
          <a:srgbClr val="000000"/>
        </a:accent4>
        <a:accent5>
          <a:srgbClr val="EEB0AA"/>
        </a:accent5>
        <a:accent6>
          <a:srgbClr val="E36802"/>
        </a:accent6>
        <a:hlink>
          <a:srgbClr val="FEA501"/>
        </a:hlink>
        <a:folHlink>
          <a:srgbClr val="FEC82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1_PresentationLoad">
  <a:themeElements>
    <a:clrScheme name="PresentationLoad 1">
      <a:dk1>
        <a:srgbClr val="000000"/>
      </a:dk1>
      <a:lt1>
        <a:srgbClr val="FFFFFF"/>
      </a:lt1>
      <a:dk2>
        <a:srgbClr val="920404"/>
      </a:dk2>
      <a:lt2>
        <a:srgbClr val="4C7013"/>
      </a:lt2>
      <a:accent1>
        <a:srgbClr val="E24203"/>
      </a:accent1>
      <a:accent2>
        <a:srgbClr val="FB7303"/>
      </a:accent2>
      <a:accent3>
        <a:srgbClr val="FFFFFF"/>
      </a:accent3>
      <a:accent4>
        <a:srgbClr val="000000"/>
      </a:accent4>
      <a:accent5>
        <a:srgbClr val="EEB0AA"/>
      </a:accent5>
      <a:accent6>
        <a:srgbClr val="E36802"/>
      </a:accent6>
      <a:hlink>
        <a:srgbClr val="FEA501"/>
      </a:hlink>
      <a:folHlink>
        <a:srgbClr val="FEC82E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920404"/>
        </a:dk2>
        <a:lt2>
          <a:srgbClr val="4C7013"/>
        </a:lt2>
        <a:accent1>
          <a:srgbClr val="E24203"/>
        </a:accent1>
        <a:accent2>
          <a:srgbClr val="FB7303"/>
        </a:accent2>
        <a:accent3>
          <a:srgbClr val="FFFFFF"/>
        </a:accent3>
        <a:accent4>
          <a:srgbClr val="000000"/>
        </a:accent4>
        <a:accent5>
          <a:srgbClr val="EEB0AA"/>
        </a:accent5>
        <a:accent6>
          <a:srgbClr val="E36802"/>
        </a:accent6>
        <a:hlink>
          <a:srgbClr val="FEA501"/>
        </a:hlink>
        <a:folHlink>
          <a:srgbClr val="FEC82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Microsoft Office PowerPoint</Application>
  <PresentationFormat>Bildschirmpräsentation (4:3)</PresentationFormat>
  <Paragraphs>88</Paragraphs>
  <Slides>10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Standarddesign</vt:lpstr>
      <vt:lpstr>3_PresentationLoad</vt:lpstr>
      <vt:lpstr>9_PresentationLoad</vt:lpstr>
      <vt:lpstr>11_PresentationLoad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Inscale GmbH</Company>
  <LinksUpToDate>false</LinksUpToDate>
  <SharedDoc>false</SharedDoc>
  <HyperlinkBase>www.presentationload.de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PresentationLoad Classics</dc:title>
  <dc:creator>PresentationLoad</dc:creator>
  <dc:description>Professionelle PowerPoint Vorlagen zum Download</dc:description>
  <cp:lastModifiedBy>Simshaeuser Rainer</cp:lastModifiedBy>
  <cp:revision>86</cp:revision>
  <cp:lastPrinted>2018-04-10T08:37:20Z</cp:lastPrinted>
  <dcterms:created xsi:type="dcterms:W3CDTF">2013-10-24T08:21:29Z</dcterms:created>
  <dcterms:modified xsi:type="dcterms:W3CDTF">2019-06-26T06:50:28Z</dcterms:modified>
</cp:coreProperties>
</file>