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8" r:id="rId12"/>
    <p:sldId id="287" r:id="rId13"/>
    <p:sldId id="277" r:id="rId14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7A46-431B-4DD4-A51F-D65AB2785AC7}" type="datetimeFigureOut">
              <a:rPr lang="de-DE" smtClean="0"/>
              <a:t>19.06.2019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28AD0-B242-4515-9D40-1C2E0374FF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536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2AEC9-1173-4972-821E-430223BB3A54}" type="datetimeFigureOut">
              <a:rPr lang="de-DE" smtClean="0"/>
              <a:t>19.06.2019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2F70C-CF4B-4495-8DB1-65C0048B62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419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2F70C-CF4B-4495-8DB1-65C0048B625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332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2F70C-CF4B-4495-8DB1-65C0048B625E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147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2F70C-CF4B-4495-8DB1-65C0048B625E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58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BD03-2163-4C03-907D-F56BC845C587}" type="datetime1">
              <a:rPr lang="de-DE" smtClean="0"/>
              <a:t>19.06.2019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091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89AE7-4C39-4E19-A0D1-52308C8A0BEE}" type="datetime1">
              <a:rPr lang="de-DE" smtClean="0"/>
              <a:t>19.06.2019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68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B8034-507F-41A8-A969-5A4DEC7D745D}" type="datetime1">
              <a:rPr lang="de-DE" smtClean="0"/>
              <a:t>19.06.2019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58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2F417-8585-45E2-AD94-413D93B3B118}" type="datetime1">
              <a:rPr lang="de-DE" smtClean="0"/>
              <a:t>19.06.2019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56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A126-D2F8-4E28-B3FF-609DDD2C3DB1}" type="datetime1">
              <a:rPr lang="de-DE" smtClean="0"/>
              <a:t>19.06.2019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23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F9DA-6CDB-408C-8324-05D4159BEE73}" type="datetime1">
              <a:rPr lang="de-DE" smtClean="0"/>
              <a:t>19.06.2019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17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D35D-77E2-4E43-A8A3-721A2B13E0F9}" type="datetime1">
              <a:rPr lang="de-DE" smtClean="0"/>
              <a:t>19.06.2019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499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D3F53-C018-4F03-986E-CE94351F67C5}" type="datetime1">
              <a:rPr lang="de-DE" smtClean="0"/>
              <a:t>19.06.2019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58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A88D-8F95-49E2-B896-137518AFB9C4}" type="datetime1">
              <a:rPr lang="de-DE" smtClean="0"/>
              <a:t>19.06.2019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25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4552-D4F8-4BD5-9A96-F5B5A82E750A}" type="datetime1">
              <a:rPr lang="de-DE" smtClean="0"/>
              <a:t>19.06.2019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835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532-6754-4934-852B-2481DA46666D}" type="datetime1">
              <a:rPr lang="de-DE" smtClean="0"/>
              <a:t>19.06.2019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64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71EAF-74D2-43FC-8740-308937D68ABF}" type="datetime1">
              <a:rPr lang="de-DE" smtClean="0"/>
              <a:t>19.06.2019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D9E3B-CDB8-449C-8564-6225F6C59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98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zwerk-datenschutzexpertise.d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etzwerk-datenschutzexpertise.de/sites/default/files/gut_2019_evaluationdsgvo_final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03797" y="373487"/>
            <a:ext cx="9264203" cy="3136476"/>
          </a:xfrm>
        </p:spPr>
        <p:txBody>
          <a:bodyPr>
            <a:normAutofit/>
          </a:bodyPr>
          <a:lstStyle/>
          <a:p>
            <a:r>
              <a:rPr lang="de-DE" sz="3600" b="1" dirty="0" smtClean="0"/>
              <a:t>Die Sicht eines Datenschutzexperten</a:t>
            </a:r>
            <a:br>
              <a:rPr lang="de-DE" sz="3600" b="1" dirty="0" smtClean="0"/>
            </a:b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 smtClean="0"/>
              <a:t>Dr. Thilo Weichert</a:t>
            </a:r>
            <a:br>
              <a:rPr lang="de-DE" sz="3600" dirty="0" smtClean="0"/>
            </a:br>
            <a:r>
              <a:rPr lang="de-DE" sz="3600" dirty="0" smtClean="0"/>
              <a:t>Netzwerk Datenschutzexpertise</a:t>
            </a:r>
            <a:endParaRPr lang="de-DE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72484" y="3602038"/>
            <a:ext cx="9144000" cy="1655762"/>
          </a:xfrm>
        </p:spPr>
        <p:txBody>
          <a:bodyPr>
            <a:normAutofit/>
          </a:bodyPr>
          <a:lstStyle/>
          <a:p>
            <a:r>
              <a:rPr lang="de-DE" dirty="0" smtClean="0"/>
              <a:t>#DSGVO wirkt – 1 Jahr DSGVO – Praxiserfahrungen und Evaluation</a:t>
            </a:r>
          </a:p>
          <a:p>
            <a:r>
              <a:rPr lang="de-DE" sz="2000" dirty="0" smtClean="0"/>
              <a:t>Informationsveranstaltung am 28.06.2019 in Stuttgart</a:t>
            </a:r>
          </a:p>
          <a:p>
            <a:r>
              <a:rPr lang="de-DE" dirty="0" smtClean="0"/>
              <a:t>IHK Region Stuttgart – Landesbeauftragter für Datenschutz und Informationsfreiheit Baden-Württemberg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162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Aufsichtsbehörden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Transparenz bei Bestellung der Mitglieder defizitär &gt; teilweise rein politische Besetzung ohne </a:t>
            </a:r>
            <a:r>
              <a:rPr lang="de-DE" dirty="0"/>
              <a:t>F</a:t>
            </a:r>
            <a:r>
              <a:rPr lang="de-DE" dirty="0" smtClean="0"/>
              <a:t>achkompetenz </a:t>
            </a:r>
          </a:p>
          <a:p>
            <a:r>
              <a:rPr lang="de-DE" dirty="0" smtClean="0"/>
              <a:t>(Teilweise) katastrophale, durchgängig ungenügende Ausstattung der Aufsichtsbehörden &gt; Aufsicht findet in vielen Bereichen nicht statt</a:t>
            </a:r>
          </a:p>
          <a:p>
            <a:r>
              <a:rPr lang="de-DE" dirty="0" smtClean="0"/>
              <a:t>Abstimmungsprozess (national und europäische) funktioniert offenbar noch schleppend</a:t>
            </a:r>
          </a:p>
          <a:p>
            <a:r>
              <a:rPr lang="de-DE" dirty="0" smtClean="0"/>
              <a:t>Abhilfebefugnisse sind im öffentlichen Bereich immer noch ungenügend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044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Konkretisierungs-/Regelungsbedarfe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Meinungsäußerung, Informationsfreiheit (Art. 85)</a:t>
            </a:r>
          </a:p>
          <a:p>
            <a:pPr marL="0" indent="0">
              <a:buNone/>
            </a:pPr>
            <a:r>
              <a:rPr lang="de-DE" dirty="0" smtClean="0"/>
              <a:t>	</a:t>
            </a:r>
            <a:r>
              <a:rPr lang="de-DE" dirty="0" err="1" smtClean="0"/>
              <a:t>HateSpeach</a:t>
            </a:r>
            <a:r>
              <a:rPr lang="de-DE" dirty="0" smtClean="0"/>
              <a:t>/</a:t>
            </a:r>
            <a:r>
              <a:rPr lang="de-DE" dirty="0" err="1" smtClean="0"/>
              <a:t>FakeNews</a:t>
            </a:r>
            <a:r>
              <a:rPr lang="de-DE" dirty="0" smtClean="0"/>
              <a:t> &gt; Forschung u. Diskurs</a:t>
            </a:r>
          </a:p>
          <a:p>
            <a:r>
              <a:rPr lang="de-DE" dirty="0" smtClean="0"/>
              <a:t>Beschäftigtendatenschutz (Art. 88)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nationale Regulierung &gt; EU-Erfahrungsaustausch</a:t>
            </a:r>
          </a:p>
          <a:p>
            <a:r>
              <a:rPr lang="de-DE" dirty="0" smtClean="0"/>
              <a:t>Forschung (Art. 89)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regulativer Flickenteppich &gt; EU-Harmonisierung</a:t>
            </a:r>
          </a:p>
          <a:p>
            <a:r>
              <a:rPr lang="de-DE" dirty="0" smtClean="0"/>
              <a:t>Elektronische Kommunikationsdienste (Art. 95)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&gt; </a:t>
            </a:r>
            <a:r>
              <a:rPr lang="de-DE" dirty="0" err="1" smtClean="0"/>
              <a:t>ePrivacy</a:t>
            </a:r>
            <a:r>
              <a:rPr lang="de-DE" dirty="0" smtClean="0"/>
              <a:t>-Verordnung ist überfällig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139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DSGVO ist Erfolgsmodell </a:t>
            </a:r>
            <a:endParaRPr lang="de-DE" dirty="0"/>
          </a:p>
          <a:p>
            <a:r>
              <a:rPr lang="de-DE" dirty="0" smtClean="0"/>
              <a:t>Datenschutz muss in einen umfassenderen Kontext (Digitalisierung, Grundrecht, Demokratie, Ökonomie) eingeordnet werden</a:t>
            </a:r>
            <a:endParaRPr lang="de-DE" dirty="0"/>
          </a:p>
          <a:p>
            <a:r>
              <a:rPr lang="de-DE" dirty="0" smtClean="0"/>
              <a:t>Digitalisierungspolitik ist insbesondere immer noch, Datenschutzpolitik </a:t>
            </a:r>
            <a:r>
              <a:rPr lang="de-DE" dirty="0"/>
              <a:t>ist neuerdings in Deutschland </a:t>
            </a:r>
            <a:r>
              <a:rPr lang="de-DE" dirty="0" smtClean="0"/>
              <a:t>„Neuland“</a:t>
            </a:r>
            <a:endParaRPr lang="de-DE" dirty="0"/>
          </a:p>
          <a:p>
            <a:r>
              <a:rPr lang="de-DE" dirty="0" smtClean="0"/>
              <a:t>Datenschutz bedarf weitergehender und konkretisierender Regulierung 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91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65196"/>
          </a:xfrm>
        </p:spPr>
        <p:txBody>
          <a:bodyPr/>
          <a:lstStyle/>
          <a:p>
            <a:r>
              <a:rPr lang="de-DE" dirty="0"/>
              <a:t>DSGVO – Praxiserfahrungen und </a:t>
            </a:r>
            <a:r>
              <a:rPr lang="de-DE" dirty="0" smtClean="0"/>
              <a:t>Evaluation</a:t>
            </a:r>
            <a:br>
              <a:rPr lang="de-DE" dirty="0" smtClean="0"/>
            </a:br>
            <a:r>
              <a:rPr lang="de-DE" dirty="0" smtClean="0"/>
              <a:t>- </a:t>
            </a:r>
            <a:r>
              <a:rPr lang="de-DE" sz="3600" dirty="0" smtClean="0"/>
              <a:t>die Sicht eines Datenschutzexperten</a:t>
            </a:r>
            <a:r>
              <a:rPr lang="de-DE" b="1" dirty="0"/>
              <a:t/>
            </a:r>
            <a:br>
              <a:rPr lang="de-DE" b="1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lvl="0" indent="0">
              <a:buNone/>
            </a:pPr>
            <a:r>
              <a:rPr lang="de-DE" dirty="0"/>
              <a:t>Thilo Weichert</a:t>
            </a:r>
          </a:p>
          <a:p>
            <a:pPr marL="0" lvl="0" indent="0">
              <a:buNone/>
            </a:pPr>
            <a:r>
              <a:rPr lang="de-DE" dirty="0"/>
              <a:t>Waisenhofstr. 41, 24103 Kiel</a:t>
            </a:r>
          </a:p>
          <a:p>
            <a:pPr marL="0" lvl="0" indent="0">
              <a:buNone/>
            </a:pPr>
            <a:r>
              <a:rPr lang="de-DE" dirty="0"/>
              <a:t>0431 9719742</a:t>
            </a:r>
          </a:p>
          <a:p>
            <a:pPr marL="0" lvl="0" indent="0">
              <a:buNone/>
            </a:pPr>
            <a:r>
              <a:rPr lang="de-DE" dirty="0" smtClean="0"/>
              <a:t>weichert@netzwerk-datenschutzexpertise.de</a:t>
            </a:r>
            <a:endParaRPr lang="de-DE" dirty="0"/>
          </a:p>
          <a:p>
            <a:pPr marL="0" lvl="0" indent="0">
              <a:buNone/>
            </a:pPr>
            <a:r>
              <a:rPr lang="de-DE" dirty="0" smtClean="0">
                <a:hlinkClick r:id="rId3"/>
              </a:rPr>
              <a:t>www.netzwerk-datenschutzexpertise.de</a:t>
            </a:r>
            <a:endParaRPr lang="de-DE" dirty="0" smtClean="0"/>
          </a:p>
          <a:p>
            <a:pPr marL="0" lvl="0" indent="0">
              <a:buNone/>
            </a:pPr>
            <a:r>
              <a:rPr lang="de-DE" sz="1600" dirty="0" smtClean="0"/>
              <a:t>konkret </a:t>
            </a:r>
            <a:r>
              <a:rPr lang="de-DE" sz="1600" dirty="0" smtClean="0">
                <a:hlinkClick r:id="rId4"/>
              </a:rPr>
              <a:t>https</a:t>
            </a:r>
            <a:r>
              <a:rPr lang="de-DE" sz="1600" dirty="0">
                <a:hlinkClick r:id="rId4"/>
              </a:rPr>
              <a:t>://</a:t>
            </a:r>
            <a:r>
              <a:rPr lang="de-DE" sz="1600" dirty="0" smtClean="0">
                <a:hlinkClick r:id="rId4"/>
              </a:rPr>
              <a:t>www.netzwerk-datenschutzexpertise.de/sites/default/files/gut_2019_evaluationdsgvo_final.pdf</a:t>
            </a:r>
            <a:endParaRPr lang="de-DE" sz="1600" dirty="0" smtClean="0"/>
          </a:p>
          <a:p>
            <a:pPr marL="0" lvl="0" indent="0">
              <a:buNone/>
            </a:pPr>
            <a:endParaRPr lang="de-DE" sz="1800" dirty="0"/>
          </a:p>
          <a:p>
            <a:pPr marL="0" lvl="0" indent="0">
              <a:buNone/>
            </a:pPr>
            <a:endParaRPr lang="de-DE" dirty="0" smtClean="0"/>
          </a:p>
          <a:p>
            <a:pPr marL="0" lv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532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Positive Effekte</a:t>
            </a:r>
          </a:p>
          <a:p>
            <a:r>
              <a:rPr lang="de-DE" dirty="0" smtClean="0"/>
              <a:t>Ziele, Harmonisierung</a:t>
            </a:r>
          </a:p>
          <a:p>
            <a:r>
              <a:rPr lang="de-DE" dirty="0" smtClean="0"/>
              <a:t>Automatisierte Entscheidung / </a:t>
            </a:r>
            <a:r>
              <a:rPr lang="de-DE" dirty="0" err="1" smtClean="0"/>
              <a:t>Profiling</a:t>
            </a:r>
            <a:r>
              <a:rPr lang="de-DE" dirty="0" smtClean="0"/>
              <a:t> / </a:t>
            </a:r>
            <a:r>
              <a:rPr lang="de-DE" dirty="0" err="1" smtClean="0"/>
              <a:t>Algorithmenkontrolle</a:t>
            </a:r>
            <a:endParaRPr lang="de-DE" dirty="0" smtClean="0"/>
          </a:p>
          <a:p>
            <a:r>
              <a:rPr lang="de-DE" dirty="0" smtClean="0"/>
              <a:t>Transparenz, Kontrolle</a:t>
            </a:r>
          </a:p>
          <a:p>
            <a:r>
              <a:rPr lang="de-DE" dirty="0" smtClean="0"/>
              <a:t>Verantwortlichkeiten</a:t>
            </a:r>
          </a:p>
          <a:p>
            <a:r>
              <a:rPr lang="de-DE" dirty="0" smtClean="0"/>
              <a:t>Zertifizierung</a:t>
            </a:r>
          </a:p>
          <a:p>
            <a:r>
              <a:rPr lang="de-DE" dirty="0" smtClean="0"/>
              <a:t>Aufsichtsbehörden</a:t>
            </a:r>
          </a:p>
          <a:p>
            <a:r>
              <a:rPr lang="de-DE" dirty="0" smtClean="0"/>
              <a:t>Konkretisierungsbedarfe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82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Positive Effekte der DSGVO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Teilweise europaweite Harmonisierung des Rechtes</a:t>
            </a:r>
          </a:p>
          <a:p>
            <a:r>
              <a:rPr lang="de-DE" dirty="0" smtClean="0"/>
              <a:t>Thematisierung des Datenschutzes und </a:t>
            </a:r>
            <a:r>
              <a:rPr lang="de-DE" dirty="0"/>
              <a:t>Sensibilisierung dafür </a:t>
            </a:r>
            <a:endParaRPr lang="de-DE" dirty="0" smtClean="0"/>
          </a:p>
          <a:p>
            <a:r>
              <a:rPr lang="de-DE" dirty="0" smtClean="0"/>
              <a:t>Umsetzung Datenschutzrecht wegen Abmahn- und Sanktionsfurcht</a:t>
            </a:r>
          </a:p>
          <a:p>
            <a:r>
              <a:rPr lang="de-DE" dirty="0" smtClean="0"/>
              <a:t>Große Konzerne (u. a. IT-Konzerne mit Sitz in den USA) nehmen Datenschutz ernst</a:t>
            </a:r>
          </a:p>
          <a:p>
            <a:r>
              <a:rPr lang="de-DE" dirty="0" smtClean="0"/>
              <a:t>Erstes globales Wertekonzept für Digitalisierung (als Gegenkonzept zu Konsum- und Überwachungsorientierung durch China, USA) </a:t>
            </a:r>
          </a:p>
          <a:p>
            <a:r>
              <a:rPr lang="de-DE" dirty="0" smtClean="0"/>
              <a:t>Vorbild für außereuropäische Gesetzgeber (u. a. Japan, Brasilien, Kalifornien)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43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Ausweitung der Wertekanons vom Recht auf informationelle Selbstbestimmung auf digitalen Grundrechtsschutz generell (einschließlich Freiheits- u. Demokratieschutz und Schutz vor digitaler Diskriminierung)</a:t>
            </a:r>
          </a:p>
          <a:p>
            <a:r>
              <a:rPr lang="de-DE" dirty="0" smtClean="0"/>
              <a:t>Grundlage für eine Europäische digitale Grundrechte-Charta</a:t>
            </a:r>
          </a:p>
          <a:p>
            <a:r>
              <a:rPr lang="de-DE" dirty="0" smtClean="0"/>
              <a:t>Ausgangspunkt für </a:t>
            </a:r>
            <a:r>
              <a:rPr lang="de-DE" dirty="0" err="1" smtClean="0"/>
              <a:t>Algorithmenkontrollen</a:t>
            </a:r>
            <a:endParaRPr lang="de-DE" dirty="0" smtClean="0"/>
          </a:p>
          <a:p>
            <a:r>
              <a:rPr lang="de-DE" dirty="0" smtClean="0"/>
              <a:t>Ansatzpunkt für Diskussion über „digitale Souveränität“ nicht nur von Betroffenen, sondern auch von Staat und privaten </a:t>
            </a:r>
            <a:r>
              <a:rPr lang="de-DE" dirty="0" err="1" smtClean="0"/>
              <a:t>Datenverarbeitern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63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Ungenügende Harmonisierung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(zu viele) Öffnungsklauseln </a:t>
            </a:r>
          </a:p>
          <a:p>
            <a:r>
              <a:rPr lang="de-DE" dirty="0" smtClean="0"/>
              <a:t>für öffentliche Stellen</a:t>
            </a:r>
          </a:p>
          <a:p>
            <a:r>
              <a:rPr lang="de-DE" dirty="0" smtClean="0"/>
              <a:t>für Ausgleich Meinungs- und Informationsfreiheit mit Datenschutz</a:t>
            </a:r>
          </a:p>
          <a:p>
            <a:r>
              <a:rPr lang="de-DE" dirty="0" smtClean="0"/>
              <a:t>für Gesundheitsdaten(markt) und Berufsgeheimnisse</a:t>
            </a:r>
          </a:p>
          <a:p>
            <a:r>
              <a:rPr lang="de-DE" dirty="0" smtClean="0"/>
              <a:t>für Forschungsdatenverarbeitung</a:t>
            </a:r>
          </a:p>
          <a:p>
            <a:r>
              <a:rPr lang="de-DE" dirty="0"/>
              <a:t>b</a:t>
            </a:r>
            <a:r>
              <a:rPr lang="de-DE" dirty="0" smtClean="0"/>
              <a:t>ei elektronischer Kommunikation (</a:t>
            </a:r>
            <a:r>
              <a:rPr lang="de-DE" dirty="0" err="1" smtClean="0"/>
              <a:t>ePrivacy</a:t>
            </a:r>
            <a:r>
              <a:rPr lang="de-DE" dirty="0" smtClean="0"/>
              <a:t>-Verordnung </a:t>
            </a:r>
            <a:r>
              <a:rPr lang="de-DE" smtClean="0"/>
              <a:t>ist überfällig)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&gt; Reines </a:t>
            </a:r>
            <a:r>
              <a:rPr lang="de-DE" dirty="0"/>
              <a:t>F</a:t>
            </a:r>
            <a:r>
              <a:rPr lang="de-DE" dirty="0" smtClean="0"/>
              <a:t>ortschreiben der nationalen Gesetze</a:t>
            </a:r>
          </a:p>
          <a:p>
            <a:pPr marL="0" indent="0">
              <a:buNone/>
            </a:pPr>
            <a:r>
              <a:rPr lang="de-DE" dirty="0" smtClean="0"/>
              <a:t>&gt; Bedarf an Weiterentwicklung in spezifischen Bereichen, teilweise national, aber auch in der Union 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5696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Automatisierte Entscheidungen/</a:t>
            </a:r>
            <a:r>
              <a:rPr lang="de-DE" dirty="0" err="1" smtClean="0"/>
              <a:t>Profiling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Regulative Defizite von Art. 22:</a:t>
            </a:r>
          </a:p>
          <a:p>
            <a:r>
              <a:rPr lang="de-DE" dirty="0" smtClean="0"/>
              <a:t>Beschränkung auf “Entscheidungen“ &gt; gefährlichste Praxis: Werbung und Informationsanzeige &gt; Diskriminierung, Manipulation, Filter-</a:t>
            </a:r>
            <a:r>
              <a:rPr lang="de-DE" dirty="0" err="1" smtClean="0"/>
              <a:t>Bubbles</a:t>
            </a:r>
            <a:r>
              <a:rPr lang="de-DE" dirty="0" smtClean="0"/>
              <a:t>, </a:t>
            </a:r>
            <a:r>
              <a:rPr lang="de-DE" dirty="0" err="1" smtClean="0"/>
              <a:t>Fake</a:t>
            </a:r>
            <a:r>
              <a:rPr lang="de-DE" dirty="0" smtClean="0"/>
              <a:t>-News</a:t>
            </a:r>
          </a:p>
          <a:p>
            <a:r>
              <a:rPr lang="de-DE" dirty="0" smtClean="0"/>
              <a:t>Unklare Transparenzpflichten (Gegenargument Betriebs- und Geschäftsgeheimnisse)</a:t>
            </a:r>
          </a:p>
          <a:p>
            <a:r>
              <a:rPr lang="de-DE" dirty="0" smtClean="0"/>
              <a:t>Beschränkung auf natürliche Personen, Relevanz auch für juristische Personen (digitale Souveränität v. Verarbeitern vor Portalangeboten)</a:t>
            </a:r>
          </a:p>
          <a:p>
            <a:pPr marL="0" indent="0">
              <a:buNone/>
            </a:pPr>
            <a:r>
              <a:rPr lang="de-DE" dirty="0" smtClean="0"/>
              <a:t>&gt; Bedarf an Spezifizierung und Ausweitung (</a:t>
            </a:r>
            <a:r>
              <a:rPr lang="de-DE" dirty="0" err="1" smtClean="0"/>
              <a:t>Algorithmenkontrolle</a:t>
            </a:r>
            <a:r>
              <a:rPr lang="de-DE" dirty="0" smtClean="0"/>
              <a:t>) 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04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Transparenz- und Kontroll-Defizite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Große Öffnungsklausel zur Beschränkung der Betroffenenrechte (Art. 23)</a:t>
            </a:r>
          </a:p>
          <a:p>
            <a:pPr marL="0" indent="0">
              <a:buNone/>
            </a:pPr>
            <a:r>
              <a:rPr lang="de-DE" dirty="0" smtClean="0"/>
              <a:t>	§§ 32-36 BDSG, </a:t>
            </a:r>
            <a:r>
              <a:rPr lang="de-DE" dirty="0"/>
              <a:t>§§ 32a-32f </a:t>
            </a:r>
            <a:r>
              <a:rPr lang="de-DE" dirty="0" smtClean="0"/>
              <a:t>AO</a:t>
            </a:r>
          </a:p>
          <a:p>
            <a:r>
              <a:rPr lang="de-DE" dirty="0" smtClean="0"/>
              <a:t>Öffnungsklauseln zur Beschränkung der Datenschutzkontrolle (Art. 2 II </a:t>
            </a:r>
            <a:r>
              <a:rPr lang="de-DE" dirty="0" err="1" smtClean="0"/>
              <a:t>lit</a:t>
            </a:r>
            <a:r>
              <a:rPr lang="de-DE" dirty="0" smtClean="0"/>
              <a:t>. d, 90)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§ 29 Abs. 3 BDSG Totalausnahmemöglichkeit bei 	Berufsgeheimnissen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§§ 1 Abs. 2, 57 Abs. 3 NDSG Totalausnahme der 	staatsanwaltlichen Ermittlungen (wg. „Unabhängigkeit“) sowie 	der strafrechtlichen Ermittlungen (vor Abschluss)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014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Verantwortlichkeiten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Europäischer Gerichtshof 5.6.2018 </a:t>
            </a:r>
            <a:r>
              <a:rPr lang="de-DE" dirty="0"/>
              <a:t>– </a:t>
            </a:r>
            <a:r>
              <a:rPr lang="de-DE" dirty="0" smtClean="0"/>
              <a:t>C-210/16; 10.7.2018 </a:t>
            </a:r>
            <a:r>
              <a:rPr lang="de-DE" dirty="0"/>
              <a:t>– </a:t>
            </a:r>
            <a:r>
              <a:rPr lang="de-DE" dirty="0" smtClean="0"/>
              <a:t>C-25/17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&gt; hohe Relevanz der Gemeinsamen Verantwortlichkeit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Defizitäre Regelung in Art. 26 DSGVO</a:t>
            </a:r>
          </a:p>
          <a:p>
            <a:pPr marL="0" indent="0">
              <a:buNone/>
            </a:pPr>
            <a:r>
              <a:rPr lang="de-DE" dirty="0" smtClean="0"/>
              <a:t>Präzisierungsbedarf: Transparenzansprüche und </a:t>
            </a:r>
            <a:r>
              <a:rPr lang="de-DE" dirty="0"/>
              <a:t>des </a:t>
            </a:r>
            <a:r>
              <a:rPr lang="de-DE" dirty="0" smtClean="0"/>
              <a:t>zivilrechtlichen Rechtsverhältnisses der Verantwortlichen untereinander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782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Zertifizierungen (Art. 42, 43)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Umsetzung hinkt hinterher: bisher keine Akkreditierungen und keine Zertifizierungen</a:t>
            </a:r>
          </a:p>
          <a:p>
            <a:r>
              <a:rPr lang="de-DE" dirty="0" smtClean="0"/>
              <a:t>Keine staatliche Förderung (Ausnahme Clouds – AUDITOR – durch Bundeswirtschaftsministerium)</a:t>
            </a:r>
          </a:p>
          <a:p>
            <a:r>
              <a:rPr lang="de-DE" dirty="0" smtClean="0"/>
              <a:t>Aufsichtsbehörden wollen keine Zertifizierungen durchführen (außer Schleswig-Holstein)</a:t>
            </a:r>
          </a:p>
          <a:p>
            <a:r>
              <a:rPr lang="de-DE" dirty="0" smtClean="0"/>
              <a:t>Keine Zertifizierung von (IT-)Produkten, sondern nur von Anwendungen</a:t>
            </a:r>
          </a:p>
          <a:p>
            <a:r>
              <a:rPr lang="de-DE" dirty="0" smtClean="0"/>
              <a:t>Zertifizierung nur freiwillig, Pflichtzertifizierung in sensitiven Bereichen nötig (Gesundheitsanwendung)</a:t>
            </a:r>
          </a:p>
          <a:p>
            <a:r>
              <a:rPr lang="de-DE" dirty="0" smtClean="0"/>
              <a:t>Bisher keine Zertifizierungs-Bündelung (z. B. bei Medizinprodukten nötig)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Weichert - Stuttgart - 28.6.2018 - DSGVO-Evaluation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9E3B-CDB8-449C-8564-6225F6C59D85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41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636</Words>
  <Application>Microsoft Office PowerPoint</Application>
  <PresentationFormat>Benutzerdefiniert</PresentationFormat>
  <Paragraphs>121</Paragraphs>
  <Slides>13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Office Theme</vt:lpstr>
      <vt:lpstr>Die Sicht eines Datenschutzexperten  Dr. Thilo Weichert Netzwerk Datenschutzexpertise</vt:lpstr>
      <vt:lpstr>Inhalt</vt:lpstr>
      <vt:lpstr>Positive Effekte der DSGVO</vt:lpstr>
      <vt:lpstr>Ziele</vt:lpstr>
      <vt:lpstr>Ungenügende Harmonisierung</vt:lpstr>
      <vt:lpstr>Automatisierte Entscheidungen/Profiling</vt:lpstr>
      <vt:lpstr>Transparenz- und Kontroll-Defizite</vt:lpstr>
      <vt:lpstr>Verantwortlichkeiten</vt:lpstr>
      <vt:lpstr>Zertifizierungen (Art. 42, 43)</vt:lpstr>
      <vt:lpstr>Aufsichtsbehörden</vt:lpstr>
      <vt:lpstr>Konkretisierungs-/Regelungsbedarfe</vt:lpstr>
      <vt:lpstr>Fazit</vt:lpstr>
      <vt:lpstr>DSGVO – Praxiserfahrungen und Evaluation - die Sicht eines Datenschutzexperten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Digitale Medizin und Datenschutz Stand, Anforderungen, Regulierungsbedarf, Probleme  Dr. Thilo Weichert Netzwerk Datenschutzexpertise</dc:title>
  <dc:creator>Thilo Weichert</dc:creator>
  <cp:lastModifiedBy>Herr Dr. Brink</cp:lastModifiedBy>
  <cp:revision>66</cp:revision>
  <cp:lastPrinted>2018-10-31T09:52:29Z</cp:lastPrinted>
  <dcterms:created xsi:type="dcterms:W3CDTF">2016-05-23T06:55:08Z</dcterms:created>
  <dcterms:modified xsi:type="dcterms:W3CDTF">2019-06-19T11:28:22Z</dcterms:modified>
</cp:coreProperties>
</file>